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3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  <p:sldMasterId id="2147483666" r:id="rId3"/>
    <p:sldMasterId id="2147483672" r:id="rId4"/>
  </p:sldMasterIdLst>
  <p:sldIdLst>
    <p:sldId id="277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6" r:id="rId23"/>
    <p:sldId id="274" r:id="rId24"/>
    <p:sldId id="275" r:id="rId25"/>
    <p:sldId id="278" r:id="rId2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95" d="100"/>
          <a:sy n="95" d="100"/>
        </p:scale>
        <p:origin x="-1288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printerSettings" Target="printerSettings/printerSettings1.bin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F52F2-FDD2-A34C-934B-F1479F512842}" type="datetimeFigureOut">
              <a:rPr lang="en-US" smtClean="0"/>
              <a:t>07/11/17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4D744-379D-484C-B292-ECCEC89D54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4379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F52F2-FDD2-A34C-934B-F1479F512842}" type="datetimeFigureOut">
              <a:rPr lang="en-US" smtClean="0"/>
              <a:t>07/11/17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4D744-379D-484C-B292-ECCEC89D54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6204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F52F2-FDD2-A34C-934B-F1479F512842}" type="datetimeFigureOut">
              <a:rPr lang="en-US" smtClean="0"/>
              <a:t>07/11/17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4D744-379D-484C-B292-ECCEC89D54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7566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81263-415E-F842-A2D0-D498F08AEC56}" type="datetime1">
              <a:rPr lang="sv-SE" smtClean="0">
                <a:solidFill>
                  <a:prstClr val="black">
                    <a:tint val="75000"/>
                  </a:prstClr>
                </a:solidFill>
              </a:rPr>
              <a:pPr/>
              <a:t>07/11/17</a:t>
            </a:fld>
            <a:endParaRPr lang="sv-SE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ED537-10C4-8C40-8E87-51060FF45365}" type="slidenum">
              <a:rPr lang="sv-SE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Platshållare för rubrik 1"/>
          <p:cNvSpPr>
            <a:spLocks noGrp="1"/>
          </p:cNvSpPr>
          <p:nvPr>
            <p:ph type="title"/>
          </p:nvPr>
        </p:nvSpPr>
        <p:spPr>
          <a:xfrm>
            <a:off x="307886" y="207284"/>
            <a:ext cx="6648434" cy="572089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GB" smtClean="0"/>
              <a:t>Click to edit Master title style</a:t>
            </a:r>
            <a:endParaRPr lang="sv-SE" dirty="0"/>
          </a:p>
        </p:txBody>
      </p:sp>
      <p:sp>
        <p:nvSpPr>
          <p:cNvPr id="8" name="Platshållare för text 2"/>
          <p:cNvSpPr>
            <a:spLocks noGrp="1"/>
          </p:cNvSpPr>
          <p:nvPr>
            <p:ph idx="1" hasCustomPrompt="1"/>
          </p:nvPr>
        </p:nvSpPr>
        <p:spPr>
          <a:xfrm>
            <a:off x="307886" y="1173870"/>
            <a:ext cx="8543861" cy="495229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sv-SE" dirty="0" smtClean="0"/>
              <a:t>Klicka här för att ändra format på bakgrundstexten</a:t>
            </a:r>
          </a:p>
          <a:p>
            <a:pPr lvl="1"/>
            <a:endParaRPr lang="sv-SE" dirty="0" smtClean="0"/>
          </a:p>
          <a:p>
            <a:pPr lvl="1"/>
            <a:r>
              <a:rPr lang="sv-SE" dirty="0" smtClean="0"/>
              <a:t>Nivå två</a:t>
            </a:r>
          </a:p>
          <a:p>
            <a:pPr lvl="2"/>
            <a:r>
              <a:rPr lang="sv-SE" dirty="0" smtClean="0"/>
              <a:t>Nivå tre</a:t>
            </a:r>
          </a:p>
          <a:p>
            <a:pPr lvl="3"/>
            <a:r>
              <a:rPr lang="sv-SE" dirty="0" smtClean="0"/>
              <a:t>Nivå fyra</a:t>
            </a:r>
          </a:p>
          <a:p>
            <a:pPr lvl="4"/>
            <a:r>
              <a:rPr lang="sv-SE" dirty="0" smtClean="0"/>
              <a:t>Nivå fem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427591318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307885" y="207284"/>
            <a:ext cx="8543861" cy="635149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sv-SE" dirty="0"/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sv-SE" dirty="0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720D4-D7AF-7847-888A-53A6BBEAF21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07/11/17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B559E-659B-7D42-9579-E9F6A9604EE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52482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vå innehållsde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sv-SE"/>
          </a:p>
        </p:txBody>
      </p:sp>
      <p:sp>
        <p:nvSpPr>
          <p:cNvPr id="3" name="Platshållare för innehåll 2"/>
          <p:cNvSpPr>
            <a:spLocks noGrp="1"/>
          </p:cNvSpPr>
          <p:nvPr>
            <p:ph sz="half" idx="1"/>
          </p:nvPr>
        </p:nvSpPr>
        <p:spPr>
          <a:xfrm>
            <a:off x="341748" y="1231602"/>
            <a:ext cx="4038600" cy="4894561"/>
          </a:xfrm>
        </p:spPr>
        <p:txBody>
          <a:bodyPr lIns="0" tIns="0" rIns="0" bIns="0"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sv-SE" dirty="0"/>
          </a:p>
        </p:txBody>
      </p:sp>
      <p:sp>
        <p:nvSpPr>
          <p:cNvPr id="4" name="Platshållare för innehåll 3"/>
          <p:cNvSpPr>
            <a:spLocks noGrp="1"/>
          </p:cNvSpPr>
          <p:nvPr>
            <p:ph sz="half" idx="2"/>
          </p:nvPr>
        </p:nvSpPr>
        <p:spPr>
          <a:xfrm>
            <a:off x="4773273" y="1231602"/>
            <a:ext cx="4038600" cy="4894561"/>
          </a:xfrm>
        </p:spPr>
        <p:txBody>
          <a:bodyPr lIns="0" tIns="0" bIns="0"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sv-SE" dirty="0"/>
          </a:p>
        </p:txBody>
      </p:sp>
      <p:sp>
        <p:nvSpPr>
          <p:cNvPr id="5" name="Platshållare fö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720D4-D7AF-7847-888A-53A6BBEAF21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07/11/17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B559E-659B-7D42-9579-E9F6A9604EE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823941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sv-SE"/>
          </a:p>
        </p:txBody>
      </p:sp>
      <p:sp>
        <p:nvSpPr>
          <p:cNvPr id="3" name="Platshållare fö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81263-415E-F842-A2D0-D498F08AEC56}" type="datetime1">
              <a:rPr lang="sv-SE" smtClean="0">
                <a:solidFill>
                  <a:prstClr val="black">
                    <a:tint val="75000"/>
                  </a:prstClr>
                </a:solidFill>
              </a:rPr>
              <a:pPr/>
              <a:t>07/11/17</a:t>
            </a:fld>
            <a:endParaRPr lang="sv-SE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Platshållare för sidfo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Platshållare för bild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ED537-10C4-8C40-8E87-51060FF45365}" type="slidenum">
              <a:rPr lang="sv-SE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6506127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81263-415E-F842-A2D0-D498F08AEC56}" type="datetime1">
              <a:rPr lang="sv-SE" smtClean="0">
                <a:solidFill>
                  <a:prstClr val="black">
                    <a:tint val="75000"/>
                  </a:prstClr>
                </a:solidFill>
              </a:rPr>
              <a:pPr/>
              <a:t>07/11/17</a:t>
            </a:fld>
            <a:endParaRPr lang="sv-SE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ED537-10C4-8C40-8E87-51060FF45365}" type="slidenum">
              <a:rPr lang="sv-SE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Platshållare för rubrik 1"/>
          <p:cNvSpPr>
            <a:spLocks noGrp="1"/>
          </p:cNvSpPr>
          <p:nvPr>
            <p:ph type="title"/>
          </p:nvPr>
        </p:nvSpPr>
        <p:spPr>
          <a:xfrm>
            <a:off x="307886" y="207284"/>
            <a:ext cx="6648434" cy="572089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GB" smtClean="0"/>
              <a:t>Click to edit Master title style</a:t>
            </a:r>
            <a:endParaRPr lang="sv-SE" dirty="0"/>
          </a:p>
        </p:txBody>
      </p:sp>
      <p:sp>
        <p:nvSpPr>
          <p:cNvPr id="8" name="Platshållare för text 2"/>
          <p:cNvSpPr>
            <a:spLocks noGrp="1"/>
          </p:cNvSpPr>
          <p:nvPr>
            <p:ph idx="1" hasCustomPrompt="1"/>
          </p:nvPr>
        </p:nvSpPr>
        <p:spPr>
          <a:xfrm>
            <a:off x="307886" y="1173870"/>
            <a:ext cx="8543861" cy="495229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sv-SE" dirty="0" smtClean="0"/>
              <a:t>Klicka här för att ändra format på bakgrundstexten</a:t>
            </a:r>
          </a:p>
          <a:p>
            <a:pPr lvl="1"/>
            <a:endParaRPr lang="sv-SE" dirty="0" smtClean="0"/>
          </a:p>
          <a:p>
            <a:pPr lvl="1"/>
            <a:r>
              <a:rPr lang="sv-SE" dirty="0" smtClean="0"/>
              <a:t>Nivå två</a:t>
            </a:r>
          </a:p>
          <a:p>
            <a:pPr lvl="2"/>
            <a:r>
              <a:rPr lang="sv-SE" dirty="0" smtClean="0"/>
              <a:t>Nivå tre</a:t>
            </a:r>
          </a:p>
          <a:p>
            <a:pPr lvl="3"/>
            <a:r>
              <a:rPr lang="sv-SE" dirty="0" smtClean="0"/>
              <a:t>Nivå fyra</a:t>
            </a:r>
          </a:p>
          <a:p>
            <a:pPr lvl="4"/>
            <a:r>
              <a:rPr lang="sv-SE" dirty="0" smtClean="0"/>
              <a:t>Nivå fem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905683337"/>
      </p:ext>
    </p:extLst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307885" y="207284"/>
            <a:ext cx="8543861" cy="635149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sv-SE" dirty="0"/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sv-SE" dirty="0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720D4-D7AF-7847-888A-53A6BBEAF21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07/11/17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B559E-659B-7D42-9579-E9F6A9604EE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199772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vå innehållsde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sv-SE"/>
          </a:p>
        </p:txBody>
      </p:sp>
      <p:sp>
        <p:nvSpPr>
          <p:cNvPr id="3" name="Platshållare för innehåll 2"/>
          <p:cNvSpPr>
            <a:spLocks noGrp="1"/>
          </p:cNvSpPr>
          <p:nvPr>
            <p:ph sz="half" idx="1"/>
          </p:nvPr>
        </p:nvSpPr>
        <p:spPr>
          <a:xfrm>
            <a:off x="341748" y="1231602"/>
            <a:ext cx="4038600" cy="4894561"/>
          </a:xfrm>
        </p:spPr>
        <p:txBody>
          <a:bodyPr lIns="0" tIns="0" rIns="0" bIns="0"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sv-SE" dirty="0"/>
          </a:p>
        </p:txBody>
      </p:sp>
      <p:sp>
        <p:nvSpPr>
          <p:cNvPr id="4" name="Platshållare för innehåll 3"/>
          <p:cNvSpPr>
            <a:spLocks noGrp="1"/>
          </p:cNvSpPr>
          <p:nvPr>
            <p:ph sz="half" idx="2"/>
          </p:nvPr>
        </p:nvSpPr>
        <p:spPr>
          <a:xfrm>
            <a:off x="4773273" y="1231602"/>
            <a:ext cx="4038600" cy="4894561"/>
          </a:xfrm>
        </p:spPr>
        <p:txBody>
          <a:bodyPr lIns="0" tIns="0" bIns="0"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sv-SE" dirty="0"/>
          </a:p>
        </p:txBody>
      </p:sp>
      <p:sp>
        <p:nvSpPr>
          <p:cNvPr id="5" name="Platshållare fö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720D4-D7AF-7847-888A-53A6BBEAF21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07/11/17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B559E-659B-7D42-9579-E9F6A9604EE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969485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sv-SE"/>
          </a:p>
        </p:txBody>
      </p:sp>
      <p:sp>
        <p:nvSpPr>
          <p:cNvPr id="3" name="Platshållare fö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81263-415E-F842-A2D0-D498F08AEC56}" type="datetime1">
              <a:rPr lang="sv-SE" smtClean="0">
                <a:solidFill>
                  <a:prstClr val="black">
                    <a:tint val="75000"/>
                  </a:prstClr>
                </a:solidFill>
              </a:rPr>
              <a:pPr/>
              <a:t>07/11/17</a:t>
            </a:fld>
            <a:endParaRPr lang="sv-SE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Platshållare för sidfo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Platshållare för bild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ED537-10C4-8C40-8E87-51060FF45365}" type="slidenum">
              <a:rPr lang="sv-SE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0550935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F52F2-FDD2-A34C-934B-F1479F512842}" type="datetimeFigureOut">
              <a:rPr lang="en-US" smtClean="0"/>
              <a:t>07/11/17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4D744-379D-484C-B292-ECCEC89D54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76432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720D4-D7AF-7847-888A-53A6BBEAF21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07/11/17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199" y="6356350"/>
            <a:ext cx="2298547" cy="365125"/>
          </a:xfrm>
          <a:prstGeom prst="rect">
            <a:avLst/>
          </a:prstGeom>
        </p:spPr>
        <p:txBody>
          <a:bodyPr/>
          <a:lstStyle/>
          <a:p>
            <a:fld id="{01AB559E-659B-7D42-9579-E9F6A9604EE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188858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94CFA-45CE-584A-8B62-052D61CCBF25}" type="datetime1">
              <a:rPr lang="sv-SE" smtClean="0">
                <a:solidFill>
                  <a:prstClr val="black">
                    <a:tint val="75000"/>
                  </a:prstClr>
                </a:solidFill>
              </a:rPr>
              <a:pPr/>
              <a:t>07/11/17</a:t>
            </a:fld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Platshållare för rubrik 1"/>
          <p:cNvSpPr>
            <a:spLocks noGrp="1"/>
          </p:cNvSpPr>
          <p:nvPr>
            <p:ph type="title"/>
          </p:nvPr>
        </p:nvSpPr>
        <p:spPr>
          <a:xfrm>
            <a:off x="5359156" y="265016"/>
            <a:ext cx="3492590" cy="793392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rmAutofit/>
          </a:bodyPr>
          <a:lstStyle>
            <a:lvl1pPr algn="r">
              <a:defRPr sz="1500"/>
            </a:lvl1pPr>
          </a:lstStyle>
          <a:p>
            <a:r>
              <a:rPr lang="en-GB" smtClean="0"/>
              <a:t>Click to edit Master title style</a:t>
            </a:r>
            <a:endParaRPr lang="sv-SE" dirty="0"/>
          </a:p>
        </p:txBody>
      </p:sp>
      <p:sp>
        <p:nvSpPr>
          <p:cNvPr id="12" name="Platshållare för text 11"/>
          <p:cNvSpPr>
            <a:spLocks noGrp="1"/>
          </p:cNvSpPr>
          <p:nvPr>
            <p:ph type="body" sz="quarter" idx="13"/>
          </p:nvPr>
        </p:nvSpPr>
        <p:spPr>
          <a:xfrm>
            <a:off x="307975" y="1782810"/>
            <a:ext cx="6773424" cy="1223853"/>
          </a:xfrm>
        </p:spPr>
        <p:txBody>
          <a:bodyPr>
            <a:noAutofit/>
          </a:bodyPr>
          <a:lstStyle>
            <a:lvl1pPr marL="0">
              <a:buNone/>
              <a:defRPr sz="3200" b="1"/>
            </a:lvl1pPr>
            <a:lvl2pPr marL="0">
              <a:buNone/>
              <a:defRPr sz="3200" b="1"/>
            </a:lvl2pPr>
            <a:lvl3pPr marL="0">
              <a:buNone/>
              <a:defRPr sz="3200" b="1"/>
            </a:lvl3pPr>
            <a:lvl4pPr marL="0">
              <a:buNone/>
              <a:defRPr sz="3200" b="1"/>
            </a:lvl4pPr>
            <a:lvl5pPr marL="0">
              <a:buNone/>
              <a:defRPr sz="3200" b="1"/>
            </a:lvl5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14" name="Platshållare för text 13"/>
          <p:cNvSpPr>
            <a:spLocks noGrp="1"/>
          </p:cNvSpPr>
          <p:nvPr>
            <p:ph type="body" sz="quarter" idx="14"/>
          </p:nvPr>
        </p:nvSpPr>
        <p:spPr>
          <a:xfrm>
            <a:off x="307975" y="3283795"/>
            <a:ext cx="6773863" cy="2376488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35657077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94CFA-45CE-584A-8B62-052D61CCBF25}" type="datetime1">
              <a:rPr lang="sv-SE" smtClean="0">
                <a:solidFill>
                  <a:prstClr val="black">
                    <a:tint val="75000"/>
                  </a:prstClr>
                </a:solidFill>
              </a:rPr>
              <a:pPr/>
              <a:t>07/11/17</a:t>
            </a:fld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4" name="Platshållare för text 13"/>
          <p:cNvSpPr>
            <a:spLocks noGrp="1"/>
          </p:cNvSpPr>
          <p:nvPr>
            <p:ph type="body" sz="quarter" idx="14" hasCustomPrompt="1"/>
          </p:nvPr>
        </p:nvSpPr>
        <p:spPr>
          <a:xfrm>
            <a:off x="307974" y="1879297"/>
            <a:ext cx="4541843" cy="1898294"/>
          </a:xfrm>
        </p:spPr>
        <p:txBody>
          <a:bodyPr wrap="square">
            <a:noAutofit/>
          </a:bodyPr>
          <a:lstStyle>
            <a:lvl1pPr marL="0" indent="0" algn="l" rtl="0">
              <a:spcBef>
                <a:spcPts val="0"/>
              </a:spcBef>
              <a:buNone/>
              <a:defRPr lang="sv-SE" sz="2400" b="0" strike="noStrike" cap="none" baseline="0" smtClean="0">
                <a:solidFill>
                  <a:schemeClr val="tx1"/>
                </a:solidFill>
                <a:latin typeface="+mn-lt"/>
              </a:defRPr>
            </a:lvl1pPr>
          </a:lstStyle>
          <a:p>
            <a:pPr rtl="0"/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SciLifeLab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has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been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created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by the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coordinated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</a:t>
            </a:r>
            <a:br>
              <a:rPr lang="sv-SE" sz="2000" baseline="30000" dirty="0" smtClean="0">
                <a:solidFill>
                  <a:srgbClr val="000000"/>
                </a:solidFill>
                <a:latin typeface="ArialMT"/>
              </a:rPr>
            </a:b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effort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of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four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universities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in Stockholm and Uppsala: Stockholm University, the Karolinska Institutet, KTH Royal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Institute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of Technology and Uppsala University.</a:t>
            </a:r>
          </a:p>
        </p:txBody>
      </p:sp>
      <p:pic>
        <p:nvPicPr>
          <p:cNvPr id="8" name="Bildobjekt 7" descr="universitet_logotyper_liggande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651485" y="332810"/>
            <a:ext cx="3222111" cy="616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25627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720D4-D7AF-7847-888A-53A6BBEAF21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07/11/17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199" y="6356350"/>
            <a:ext cx="2298547" cy="365125"/>
          </a:xfrm>
          <a:prstGeom prst="rect">
            <a:avLst/>
          </a:prstGeom>
        </p:spPr>
        <p:txBody>
          <a:bodyPr/>
          <a:lstStyle/>
          <a:p>
            <a:fld id="{01AB559E-659B-7D42-9579-E9F6A9604EEB}" type="slidenum">
              <a:rPr lang="en-US">
                <a:solidFill>
                  <a:prstClr val="black"/>
                </a:solidFill>
                <a:latin typeface="Arial"/>
              </a:rPr>
              <a:pPr/>
              <a:t>‹#›</a:t>
            </a:fld>
            <a:endParaRPr lang="en-US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7292087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307885" y="207284"/>
            <a:ext cx="8543861" cy="635149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sv-SE" dirty="0"/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sv-SE" dirty="0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720D4-D7AF-7847-888A-53A6BBEAF21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07/11/17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>
          <a:xfrm>
            <a:off x="6553199" y="6356350"/>
            <a:ext cx="2298547" cy="365125"/>
          </a:xfrm>
          <a:prstGeom prst="rect">
            <a:avLst/>
          </a:prstGeom>
        </p:spPr>
        <p:txBody>
          <a:bodyPr/>
          <a:lstStyle/>
          <a:p>
            <a:fld id="{01AB559E-659B-7D42-9579-E9F6A9604EEB}" type="slidenum">
              <a:rPr lang="en-US">
                <a:solidFill>
                  <a:prstClr val="black"/>
                </a:solidFill>
                <a:latin typeface="Arial"/>
              </a:rPr>
              <a:pPr/>
              <a:t>‹#›</a:t>
            </a:fld>
            <a:endParaRPr lang="en-US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1785385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vå innehållsde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sv-SE"/>
          </a:p>
        </p:txBody>
      </p:sp>
      <p:sp>
        <p:nvSpPr>
          <p:cNvPr id="3" name="Platshållare för innehåll 2"/>
          <p:cNvSpPr>
            <a:spLocks noGrp="1"/>
          </p:cNvSpPr>
          <p:nvPr>
            <p:ph sz="half" idx="1"/>
          </p:nvPr>
        </p:nvSpPr>
        <p:spPr>
          <a:xfrm>
            <a:off x="341748" y="1231602"/>
            <a:ext cx="4038600" cy="4894561"/>
          </a:xfrm>
        </p:spPr>
        <p:txBody>
          <a:bodyPr lIns="0" tIns="0" rIns="0" bIns="0"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sv-SE" dirty="0"/>
          </a:p>
        </p:txBody>
      </p:sp>
      <p:sp>
        <p:nvSpPr>
          <p:cNvPr id="4" name="Platshållare för innehåll 3"/>
          <p:cNvSpPr>
            <a:spLocks noGrp="1"/>
          </p:cNvSpPr>
          <p:nvPr>
            <p:ph sz="half" idx="2"/>
          </p:nvPr>
        </p:nvSpPr>
        <p:spPr>
          <a:xfrm>
            <a:off x="4773273" y="1231602"/>
            <a:ext cx="4038600" cy="4894561"/>
          </a:xfrm>
        </p:spPr>
        <p:txBody>
          <a:bodyPr lIns="0" tIns="0" bIns="0"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sv-SE" dirty="0"/>
          </a:p>
        </p:txBody>
      </p:sp>
      <p:sp>
        <p:nvSpPr>
          <p:cNvPr id="5" name="Platshållare fö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720D4-D7AF-7847-888A-53A6BBEAF21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07/11/17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12"/>
          </p:nvPr>
        </p:nvSpPr>
        <p:spPr>
          <a:xfrm>
            <a:off x="6553199" y="6356350"/>
            <a:ext cx="2298547" cy="365125"/>
          </a:xfrm>
          <a:prstGeom prst="rect">
            <a:avLst/>
          </a:prstGeom>
        </p:spPr>
        <p:txBody>
          <a:bodyPr/>
          <a:lstStyle/>
          <a:p>
            <a:fld id="{01AB559E-659B-7D42-9579-E9F6A9604EEB}" type="slidenum">
              <a:rPr lang="en-US">
                <a:solidFill>
                  <a:prstClr val="black"/>
                </a:solidFill>
                <a:latin typeface="Arial"/>
              </a:rPr>
              <a:pPr/>
              <a:t>‹#›</a:t>
            </a:fld>
            <a:endParaRPr lang="en-US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667477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F52F2-FDD2-A34C-934B-F1479F512842}" type="datetimeFigureOut">
              <a:rPr lang="en-US" smtClean="0"/>
              <a:t>07/11/17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4D744-379D-484C-B292-ECCEC89D54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3412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F52F2-FDD2-A34C-934B-F1479F512842}" type="datetimeFigureOut">
              <a:rPr lang="en-US" smtClean="0"/>
              <a:t>07/11/17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4D744-379D-484C-B292-ECCEC89D54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17715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F52F2-FDD2-A34C-934B-F1479F512842}" type="datetimeFigureOut">
              <a:rPr lang="en-US" smtClean="0"/>
              <a:t>07/11/17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4D744-379D-484C-B292-ECCEC89D54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1251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F52F2-FDD2-A34C-934B-F1479F512842}" type="datetimeFigureOut">
              <a:rPr lang="en-US" smtClean="0"/>
              <a:t>07/11/17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4D744-379D-484C-B292-ECCEC89D54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20577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F52F2-FDD2-A34C-934B-F1479F512842}" type="datetimeFigureOut">
              <a:rPr lang="en-US" smtClean="0"/>
              <a:t>07/11/17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4D744-379D-484C-B292-ECCEC89D54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8018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F52F2-FDD2-A34C-934B-F1479F512842}" type="datetimeFigureOut">
              <a:rPr lang="en-US" smtClean="0"/>
              <a:t>07/11/17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4D744-379D-484C-B292-ECCEC89D54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0298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F52F2-FDD2-A34C-934B-F1479F512842}" type="datetimeFigureOut">
              <a:rPr lang="en-US" smtClean="0"/>
              <a:t>07/11/17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4D744-379D-484C-B292-ECCEC89D54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7948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theme" Target="../theme/theme2.xml"/><Relationship Id="rId6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9.xml"/><Relationship Id="rId5" Type="http://schemas.openxmlformats.org/officeDocument/2006/relationships/slideLayout" Target="../slideLayouts/slideLayout20.xml"/><Relationship Id="rId6" Type="http://schemas.openxmlformats.org/officeDocument/2006/relationships/theme" Target="../theme/theme3.xml"/><Relationship Id="rId7" Type="http://schemas.openxmlformats.org/officeDocument/2006/relationships/image" Target="../media/image1.png"/><Relationship Id="rId1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7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25.xml"/><Relationship Id="rId6" Type="http://schemas.openxmlformats.org/officeDocument/2006/relationships/theme" Target="../theme/theme4.xml"/><Relationship Id="rId7" Type="http://schemas.openxmlformats.org/officeDocument/2006/relationships/image" Target="../media/image2.png"/><Relationship Id="rId8" Type="http://schemas.openxmlformats.org/officeDocument/2006/relationships/image" Target="../media/image1.png"/><Relationship Id="rId1" Type="http://schemas.openxmlformats.org/officeDocument/2006/relationships/slideLayout" Target="../slideLayouts/slideLayout21.xml"/><Relationship Id="rId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3F52F2-FDD2-A34C-934B-F1479F512842}" type="datetimeFigureOut">
              <a:rPr lang="en-US" smtClean="0"/>
              <a:t>07/11/17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24D744-379D-484C-B292-ECCEC89D54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0730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rubrik 1"/>
          <p:cNvSpPr>
            <a:spLocks noGrp="1"/>
          </p:cNvSpPr>
          <p:nvPr>
            <p:ph type="title"/>
          </p:nvPr>
        </p:nvSpPr>
        <p:spPr>
          <a:xfrm>
            <a:off x="307886" y="207284"/>
            <a:ext cx="6245313" cy="572089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sv-SE" dirty="0" smtClean="0"/>
              <a:t>Klicka här för att ändra format</a:t>
            </a:r>
            <a:endParaRPr lang="sv-SE" dirty="0"/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307886" y="1173870"/>
            <a:ext cx="8543861" cy="495229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sv-SE" dirty="0" smtClean="0"/>
              <a:t>Klicka här för att ändra format på bakgrundstexten</a:t>
            </a:r>
          </a:p>
          <a:p>
            <a:pPr lvl="1"/>
            <a:r>
              <a:rPr lang="sv-SE" dirty="0" smtClean="0"/>
              <a:t>Nivå två</a:t>
            </a:r>
          </a:p>
          <a:p>
            <a:pPr lvl="2"/>
            <a:r>
              <a:rPr lang="sv-SE" dirty="0" smtClean="0"/>
              <a:t>Nivå tre</a:t>
            </a:r>
          </a:p>
          <a:p>
            <a:pPr lvl="3"/>
            <a:r>
              <a:rPr lang="sv-SE" dirty="0" smtClean="0"/>
              <a:t>Nivå fyra</a:t>
            </a:r>
          </a:p>
          <a:p>
            <a:pPr lvl="4"/>
            <a:r>
              <a:rPr lang="sv-SE" dirty="0" smtClean="0"/>
              <a:t>Nivå fem</a:t>
            </a:r>
            <a:endParaRPr lang="sv-SE" dirty="0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2"/>
          </p:nvPr>
        </p:nvSpPr>
        <p:spPr>
          <a:xfrm>
            <a:off x="307886" y="6356350"/>
            <a:ext cx="22829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4B9720D4-D7AF-7847-888A-53A6BBEAF21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07/11/17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4"/>
          </p:nvPr>
        </p:nvSpPr>
        <p:spPr>
          <a:xfrm>
            <a:off x="6553199" y="6356350"/>
            <a:ext cx="22985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01AB559E-659B-7D42-9579-E9F6A9604EE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cxnSp>
        <p:nvCxnSpPr>
          <p:cNvPr id="11" name="Rak 10"/>
          <p:cNvCxnSpPr/>
          <p:nvPr/>
        </p:nvCxnSpPr>
        <p:spPr>
          <a:xfrm>
            <a:off x="307886" y="974117"/>
            <a:ext cx="8543861" cy="1588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Bildobjekt 11" descr="SciLifeLab_logotyp_green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52532" y="233737"/>
            <a:ext cx="1799214" cy="581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5348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</p:sldLayoutIdLst>
  <p:txStyles>
    <p:titleStyle>
      <a:lvl1pPr algn="l" defTabSz="457200" rtl="0" eaLnBrk="1" latinLnBrk="0" hangingPunct="1">
        <a:spcBef>
          <a:spcPct val="0"/>
        </a:spcBef>
        <a:buNone/>
        <a:defRPr sz="2800" b="1" i="0" kern="1200">
          <a:solidFill>
            <a:schemeClr val="tx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rubrik 1"/>
          <p:cNvSpPr>
            <a:spLocks noGrp="1"/>
          </p:cNvSpPr>
          <p:nvPr>
            <p:ph type="title"/>
          </p:nvPr>
        </p:nvSpPr>
        <p:spPr>
          <a:xfrm>
            <a:off x="307886" y="207284"/>
            <a:ext cx="6245313" cy="572089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sv-SE" dirty="0" smtClean="0"/>
              <a:t>Klicka här för att ändra format</a:t>
            </a:r>
            <a:endParaRPr lang="sv-SE" dirty="0"/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307886" y="1173870"/>
            <a:ext cx="8543861" cy="495229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sv-SE" dirty="0" smtClean="0"/>
              <a:t>Klicka här för att ändra format på bakgrundstexten</a:t>
            </a:r>
          </a:p>
          <a:p>
            <a:pPr lvl="1"/>
            <a:r>
              <a:rPr lang="sv-SE" dirty="0" smtClean="0"/>
              <a:t>Nivå två</a:t>
            </a:r>
          </a:p>
          <a:p>
            <a:pPr lvl="2"/>
            <a:r>
              <a:rPr lang="sv-SE" dirty="0" smtClean="0"/>
              <a:t>Nivå tre</a:t>
            </a:r>
          </a:p>
          <a:p>
            <a:pPr lvl="3"/>
            <a:r>
              <a:rPr lang="sv-SE" dirty="0" smtClean="0"/>
              <a:t>Nivå fyra</a:t>
            </a:r>
          </a:p>
          <a:p>
            <a:pPr lvl="4"/>
            <a:r>
              <a:rPr lang="sv-SE" dirty="0" smtClean="0"/>
              <a:t>Nivå fem</a:t>
            </a:r>
            <a:endParaRPr lang="sv-SE" dirty="0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2"/>
          </p:nvPr>
        </p:nvSpPr>
        <p:spPr>
          <a:xfrm>
            <a:off x="307886" y="6356350"/>
            <a:ext cx="22829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4B9720D4-D7AF-7847-888A-53A6BBEAF21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07/11/17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4"/>
          </p:nvPr>
        </p:nvSpPr>
        <p:spPr>
          <a:xfrm>
            <a:off x="6553199" y="6356350"/>
            <a:ext cx="22985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01AB559E-659B-7D42-9579-E9F6A9604EE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cxnSp>
        <p:nvCxnSpPr>
          <p:cNvPr id="11" name="Rak 10"/>
          <p:cNvCxnSpPr/>
          <p:nvPr/>
        </p:nvCxnSpPr>
        <p:spPr>
          <a:xfrm>
            <a:off x="307886" y="974117"/>
            <a:ext cx="8543861" cy="1588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Bildobjekt 11" descr="SciLifeLab_logotyp_green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52532" y="233737"/>
            <a:ext cx="1799214" cy="581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847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</p:sldLayoutIdLst>
  <p:txStyles>
    <p:titleStyle>
      <a:lvl1pPr algn="l" defTabSz="457200" rtl="0" eaLnBrk="1" latinLnBrk="0" hangingPunct="1">
        <a:spcBef>
          <a:spcPct val="0"/>
        </a:spcBef>
        <a:buNone/>
        <a:defRPr sz="2800" b="1" i="0" kern="1200">
          <a:solidFill>
            <a:schemeClr val="tx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Bildobjekt 9" descr="pattern_start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2835062"/>
            <a:ext cx="9144000" cy="4022938"/>
          </a:xfrm>
          <a:prstGeom prst="rect">
            <a:avLst/>
          </a:prstGeom>
        </p:spPr>
      </p:pic>
      <p:sp>
        <p:nvSpPr>
          <p:cNvPr id="2" name="Platshållare för rubrik 1"/>
          <p:cNvSpPr>
            <a:spLocks noGrp="1"/>
          </p:cNvSpPr>
          <p:nvPr>
            <p:ph type="title"/>
          </p:nvPr>
        </p:nvSpPr>
        <p:spPr>
          <a:xfrm>
            <a:off x="307885" y="1785007"/>
            <a:ext cx="6773513" cy="120461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sv-SE" dirty="0" smtClean="0"/>
              <a:t>Klicka här för att ändra format</a:t>
            </a:r>
            <a:endParaRPr lang="sv-SE" dirty="0"/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307887" y="2989617"/>
            <a:ext cx="6773512" cy="299053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sv-SE" dirty="0" smtClean="0"/>
              <a:t>Klicka här för att ändra format på bakgrundstexten</a:t>
            </a:r>
          </a:p>
          <a:p>
            <a:pPr lvl="1"/>
            <a:r>
              <a:rPr lang="sv-SE" dirty="0" smtClean="0"/>
              <a:t>Nivå två</a:t>
            </a:r>
          </a:p>
          <a:p>
            <a:pPr lvl="2"/>
            <a:r>
              <a:rPr lang="sv-SE" dirty="0" smtClean="0"/>
              <a:t>Nivå tre</a:t>
            </a:r>
          </a:p>
          <a:p>
            <a:pPr lvl="3"/>
            <a:r>
              <a:rPr lang="sv-SE" dirty="0" smtClean="0"/>
              <a:t>Nivå fyra</a:t>
            </a:r>
          </a:p>
          <a:p>
            <a:pPr lvl="4"/>
            <a:r>
              <a:rPr lang="sv-SE" dirty="0" smtClean="0"/>
              <a:t>Nivå fem</a:t>
            </a:r>
            <a:endParaRPr lang="sv-SE" dirty="0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2"/>
          </p:nvPr>
        </p:nvSpPr>
        <p:spPr>
          <a:xfrm>
            <a:off x="307886" y="6356350"/>
            <a:ext cx="22829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87D81263-415E-F842-A2D0-D498F08AEC56}" type="datetime1">
              <a:rPr lang="sv-SE" smtClean="0">
                <a:solidFill>
                  <a:prstClr val="black">
                    <a:tint val="75000"/>
                  </a:prstClr>
                </a:solidFill>
              </a:rPr>
              <a:pPr/>
              <a:t>07/11/17</a:t>
            </a:fld>
            <a:endParaRPr lang="sv-SE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endParaRPr lang="sv-SE" dirty="0">
              <a:solidFill>
                <a:prstClr val="black">
                  <a:tint val="75000"/>
                </a:prstClr>
              </a:solidFill>
            </a:endParaRPr>
          </a:p>
        </p:txBody>
      </p:sp>
      <p:cxnSp>
        <p:nvCxnSpPr>
          <p:cNvPr id="8" name="Rak 7"/>
          <p:cNvCxnSpPr/>
          <p:nvPr/>
        </p:nvCxnSpPr>
        <p:spPr>
          <a:xfrm>
            <a:off x="307886" y="1649586"/>
            <a:ext cx="8543861" cy="1588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Bildobjekt 8" descr="SciLifeLab_logotyp_green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7887" y="358772"/>
            <a:ext cx="3152812" cy="1018840"/>
          </a:xfrm>
          <a:prstGeom prst="rect">
            <a:avLst/>
          </a:prstGeom>
        </p:spPr>
      </p:pic>
      <p:sp>
        <p:nvSpPr>
          <p:cNvPr id="12" name="textruta 11"/>
          <p:cNvSpPr txBox="1"/>
          <p:nvPr/>
        </p:nvSpPr>
        <p:spPr>
          <a:xfrm>
            <a:off x="5695907" y="413741"/>
            <a:ext cx="2703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sv-SE" dirty="0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381823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200" b="1" i="0" kern="1200">
          <a:solidFill>
            <a:schemeClr val="tx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4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2.png"/><Relationship Id="rId3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2.png"/><Relationship Id="rId3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9.png"/><Relationship Id="rId3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K-</a:t>
            </a:r>
            <a:r>
              <a:rPr lang="en-US" dirty="0" err="1" smtClean="0"/>
              <a:t>mer</a:t>
            </a:r>
            <a:r>
              <a:rPr lang="en-US" dirty="0" smtClean="0"/>
              <a:t> and contaminant analysis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logga blå text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1838" y="590554"/>
            <a:ext cx="1808029" cy="935708"/>
          </a:xfrm>
          <a:prstGeom prst="rect">
            <a:avLst/>
          </a:prstGeom>
        </p:spPr>
      </p:pic>
      <p:pic>
        <p:nvPicPr>
          <p:cNvPr id="5" name="Picture 4" descr="Excelerate-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2532" y="5435601"/>
            <a:ext cx="2706624" cy="1066800"/>
          </a:xfrm>
          <a:prstGeom prst="rect">
            <a:avLst/>
          </a:prstGeom>
        </p:spPr>
      </p:pic>
      <p:pic>
        <p:nvPicPr>
          <p:cNvPr id="6" name="Picture 5" descr="Elixir-logo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00" y="5435601"/>
            <a:ext cx="1409700" cy="1061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7126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GC Content in depth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Monitor GC Bias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02979"/>
            <a:ext cx="4550832" cy="341312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0832" y="2002979"/>
            <a:ext cx="4593166" cy="344487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57200" y="1633647"/>
            <a:ext cx="1598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Arial"/>
              </a:rPr>
              <a:t>Simulated data</a:t>
            </a:r>
            <a:endParaRPr lang="en-US" dirty="0">
              <a:solidFill>
                <a:prstClr val="black"/>
              </a:solidFill>
              <a:latin typeface="Arial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50833" y="1632068"/>
            <a:ext cx="3661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Arial"/>
              </a:rPr>
              <a:t>GC bias in Standard </a:t>
            </a:r>
            <a:r>
              <a:rPr lang="en-US" dirty="0" err="1">
                <a:solidFill>
                  <a:prstClr val="black"/>
                </a:solidFill>
                <a:latin typeface="Arial"/>
              </a:rPr>
              <a:t>Illumina</a:t>
            </a:r>
            <a:r>
              <a:rPr lang="en-US" dirty="0">
                <a:solidFill>
                  <a:prstClr val="black"/>
                </a:solidFill>
                <a:latin typeface="Arial"/>
              </a:rPr>
              <a:t> protocol</a:t>
            </a:r>
            <a:endParaRPr lang="en-US" dirty="0">
              <a:solidFill>
                <a:prstClr val="black"/>
              </a:solidFill>
              <a:latin typeface="Arial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0832" y="5416103"/>
            <a:ext cx="3883811" cy="144189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5899834"/>
            <a:ext cx="36477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ourier"/>
                <a:cs typeface="Courier"/>
              </a:rPr>
              <a:t>ACTCAGGATTA  GC=4 Count=1</a:t>
            </a:r>
          </a:p>
          <a:p>
            <a:r>
              <a:rPr lang="en-US" dirty="0">
                <a:solidFill>
                  <a:prstClr val="black"/>
                </a:solidFill>
                <a:latin typeface="Courier"/>
                <a:cs typeface="Courier"/>
              </a:rPr>
              <a:t>AATAGCCGGGG  GC=7 Count=2</a:t>
            </a:r>
            <a:endParaRPr lang="en-US" dirty="0">
              <a:solidFill>
                <a:prstClr val="black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24124545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GC Content in depth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Monitor GC Bias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02979"/>
            <a:ext cx="4550832" cy="341312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0832" y="2002979"/>
            <a:ext cx="4593166" cy="344487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57200" y="1633647"/>
            <a:ext cx="1598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Arial"/>
              </a:rPr>
              <a:t>Simulated data</a:t>
            </a:r>
            <a:endParaRPr lang="en-US" dirty="0">
              <a:solidFill>
                <a:prstClr val="black"/>
              </a:solidFill>
              <a:latin typeface="Arial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50833" y="1632068"/>
            <a:ext cx="3661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Arial"/>
              </a:rPr>
              <a:t>GC bias in Standard </a:t>
            </a:r>
            <a:r>
              <a:rPr lang="en-US" dirty="0" err="1">
                <a:solidFill>
                  <a:prstClr val="black"/>
                </a:solidFill>
                <a:latin typeface="Arial"/>
              </a:rPr>
              <a:t>Illumina</a:t>
            </a:r>
            <a:r>
              <a:rPr lang="en-US" dirty="0">
                <a:solidFill>
                  <a:prstClr val="black"/>
                </a:solidFill>
                <a:latin typeface="Arial"/>
              </a:rPr>
              <a:t> protocol</a:t>
            </a:r>
            <a:endParaRPr lang="en-US" dirty="0">
              <a:solidFill>
                <a:prstClr val="black"/>
              </a:solidFill>
              <a:latin typeface="Arial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0832" y="5416103"/>
            <a:ext cx="3883811" cy="144189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5899834"/>
            <a:ext cx="36477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ourier"/>
                <a:cs typeface="Courier"/>
              </a:rPr>
              <a:t>ACTCAGGATTA  GC=4 Count=1</a:t>
            </a:r>
          </a:p>
          <a:p>
            <a:r>
              <a:rPr lang="en-US" dirty="0">
                <a:solidFill>
                  <a:prstClr val="black"/>
                </a:solidFill>
                <a:latin typeface="Courier"/>
                <a:cs typeface="Courier"/>
              </a:rPr>
              <a:t>AATAGCCGGGG  GC=7 Count=2</a:t>
            </a:r>
            <a:endParaRPr lang="en-US" dirty="0">
              <a:solidFill>
                <a:prstClr val="black"/>
              </a:solidFill>
              <a:latin typeface="Courier"/>
              <a:cs typeface="Courier"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>
            <a:off x="457200" y="2865567"/>
            <a:ext cx="3089658" cy="1549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4956307" y="2741651"/>
            <a:ext cx="3256443" cy="44919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84300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GC Content in depth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Uncover contamination</a:t>
            </a:r>
          </a:p>
          <a:p>
            <a:pPr lvl="1"/>
            <a:r>
              <a:rPr lang="en-US" dirty="0" smtClean="0"/>
              <a:t>Separate bacteria from eukaryote</a:t>
            </a:r>
          </a:p>
          <a:p>
            <a:pPr lvl="1"/>
            <a:r>
              <a:rPr lang="en-US" dirty="0" smtClean="0"/>
              <a:t>Separate organelle from nuclear genome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27201"/>
            <a:ext cx="4519083" cy="338931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2556" y="2342691"/>
            <a:ext cx="4501444" cy="3376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2520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can k-</a:t>
            </a:r>
            <a:r>
              <a:rPr lang="en-US" dirty="0" err="1" smtClean="0"/>
              <a:t>mers</a:t>
            </a:r>
            <a:r>
              <a:rPr lang="en-US" dirty="0" smtClean="0"/>
              <a:t> tell us?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Comparing k-</a:t>
            </a:r>
            <a:r>
              <a:rPr lang="en-US" dirty="0" err="1" smtClean="0"/>
              <a:t>mer</a:t>
            </a:r>
            <a:r>
              <a:rPr lang="en-US" dirty="0" smtClean="0"/>
              <a:t> counts between data reveals biases</a:t>
            </a:r>
          </a:p>
          <a:p>
            <a:pPr lvl="1"/>
            <a:r>
              <a:rPr lang="en-US" dirty="0" smtClean="0"/>
              <a:t>R1 </a:t>
            </a:r>
            <a:r>
              <a:rPr lang="en-US" dirty="0" err="1" smtClean="0"/>
              <a:t>vs</a:t>
            </a:r>
            <a:r>
              <a:rPr lang="en-US" dirty="0" smtClean="0"/>
              <a:t> R2</a:t>
            </a:r>
          </a:p>
          <a:p>
            <a:pPr lvl="1"/>
            <a:r>
              <a:rPr lang="en-US" dirty="0" smtClean="0"/>
              <a:t>Lib1 </a:t>
            </a:r>
            <a:r>
              <a:rPr lang="en-US" dirty="0" err="1" smtClean="0"/>
              <a:t>vs</a:t>
            </a:r>
            <a:r>
              <a:rPr lang="en-US" dirty="0" smtClean="0"/>
              <a:t> Lib2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5964" y="1474685"/>
            <a:ext cx="3965792" cy="2974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5964" y="4568375"/>
            <a:ext cx="3285345" cy="229247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2194375" y="1949755"/>
            <a:ext cx="3100019" cy="2163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8397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can k-</a:t>
            </a:r>
            <a:r>
              <a:rPr lang="en-US" dirty="0" err="1" smtClean="0"/>
              <a:t>mers</a:t>
            </a:r>
            <a:r>
              <a:rPr lang="en-US" dirty="0" smtClean="0"/>
              <a:t> tell us?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Comparing k-</a:t>
            </a:r>
            <a:r>
              <a:rPr lang="en-US" dirty="0" err="1" smtClean="0"/>
              <a:t>mer</a:t>
            </a:r>
            <a:r>
              <a:rPr lang="en-US" dirty="0" smtClean="0"/>
              <a:t> counts between data reveals biases</a:t>
            </a:r>
          </a:p>
          <a:p>
            <a:pPr lvl="1"/>
            <a:r>
              <a:rPr lang="en-US" dirty="0" smtClean="0"/>
              <a:t>R1 </a:t>
            </a:r>
            <a:r>
              <a:rPr lang="en-US" dirty="0" err="1" smtClean="0"/>
              <a:t>vs</a:t>
            </a:r>
            <a:r>
              <a:rPr lang="en-US" dirty="0" smtClean="0"/>
              <a:t> R2</a:t>
            </a:r>
          </a:p>
          <a:p>
            <a:pPr lvl="1"/>
            <a:r>
              <a:rPr lang="en-US" dirty="0" smtClean="0"/>
              <a:t>Lib1 </a:t>
            </a:r>
            <a:r>
              <a:rPr lang="en-US" dirty="0" err="1" smtClean="0"/>
              <a:t>vs</a:t>
            </a:r>
            <a:r>
              <a:rPr lang="en-US" dirty="0" smtClean="0"/>
              <a:t> Lib2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5964" y="1474685"/>
            <a:ext cx="3965792" cy="2974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5964" y="4568375"/>
            <a:ext cx="3285345" cy="229247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2194375" y="1949755"/>
            <a:ext cx="3100019" cy="2163160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 flipH="1">
            <a:off x="5145648" y="1676036"/>
            <a:ext cx="2775770" cy="247477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66164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comparison</a:t>
            </a:r>
            <a:endParaRPr lang="en-US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half" idx="1"/>
          </p:nvPr>
        </p:nvPicPr>
        <p:blipFill>
          <a:blip r:embed="rId2"/>
          <a:srcRect t="-30796" b="-30796"/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6" name="Content Placeholder 3"/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t="-30796" b="-30796"/>
          <a:stretch/>
        </p:blipFill>
        <p:spPr/>
      </p:pic>
      <p:sp>
        <p:nvSpPr>
          <p:cNvPr id="11" name="TextBox 10"/>
          <p:cNvSpPr txBox="1"/>
          <p:nvPr/>
        </p:nvSpPr>
        <p:spPr>
          <a:xfrm>
            <a:off x="764716" y="5802040"/>
            <a:ext cx="9682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Arial"/>
              </a:rPr>
              <a:t>R1 </a:t>
            </a:r>
            <a:r>
              <a:rPr lang="en-US" dirty="0" err="1">
                <a:solidFill>
                  <a:prstClr val="black"/>
                </a:solidFill>
                <a:latin typeface="Arial"/>
              </a:rPr>
              <a:t>vs</a:t>
            </a:r>
            <a:r>
              <a:rPr lang="en-US" dirty="0">
                <a:solidFill>
                  <a:prstClr val="black"/>
                </a:solidFill>
                <a:latin typeface="Arial"/>
              </a:rPr>
              <a:t> R2</a:t>
            </a:r>
            <a:endParaRPr lang="en-US" dirty="0">
              <a:solidFill>
                <a:prstClr val="black"/>
              </a:solidFill>
              <a:latin typeface="Arial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974167" y="5566833"/>
            <a:ext cx="37126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Arial"/>
              </a:rPr>
              <a:t>Standard </a:t>
            </a:r>
            <a:r>
              <a:rPr lang="en-US" dirty="0" err="1">
                <a:solidFill>
                  <a:prstClr val="black"/>
                </a:solidFill>
                <a:latin typeface="Arial"/>
              </a:rPr>
              <a:t>vs</a:t>
            </a:r>
            <a:r>
              <a:rPr lang="en-US" dirty="0">
                <a:solidFill>
                  <a:prstClr val="black"/>
                </a:solidFill>
                <a:latin typeface="Arial"/>
              </a:rPr>
              <a:t> PCR free</a:t>
            </a:r>
          </a:p>
          <a:p>
            <a:pPr marL="285750" indent="-285750">
              <a:buFontTx/>
              <a:buChar char="•"/>
            </a:pPr>
            <a:r>
              <a:rPr lang="en-US" dirty="0">
                <a:solidFill>
                  <a:prstClr val="black"/>
                </a:solidFill>
                <a:latin typeface="Arial"/>
              </a:rPr>
              <a:t>PCR free captures data missing in standard protocol</a:t>
            </a: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654663" y="2356926"/>
            <a:ext cx="2841235" cy="248786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5198021" y="2356926"/>
            <a:ext cx="2801956" cy="248786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37779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comparison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/>
          <a:srcRect t="-30796" b="-30796"/>
          <a:stretch>
            <a:fillRect/>
          </a:stretch>
        </p:blipFill>
        <p:spPr/>
      </p:pic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3"/>
          <a:srcRect t="-30796" b="-30796"/>
          <a:stretch>
            <a:fillRect/>
          </a:stretch>
        </p:blipFill>
        <p:spPr/>
      </p:pic>
      <p:pic>
        <p:nvPicPr>
          <p:cNvPr id="6" name="Content Placeholder 9"/>
          <p:cNvPicPr>
            <a:picLocks noChangeAspect="1"/>
          </p:cNvPicPr>
          <p:nvPr/>
        </p:nvPicPr>
        <p:blipFill>
          <a:blip r:embed="rId4"/>
          <a:srcRect t="-24712" b="-24712"/>
          <a:stretch>
            <a:fillRect/>
          </a:stretch>
        </p:blipFill>
        <p:spPr>
          <a:xfrm>
            <a:off x="609600" y="5074183"/>
            <a:ext cx="1591733" cy="1783817"/>
          </a:xfrm>
          <a:prstGeom prst="rect">
            <a:avLst/>
          </a:prstGeom>
        </p:spPr>
      </p:pic>
      <p:pic>
        <p:nvPicPr>
          <p:cNvPr id="8" name="Content Placeholder 3"/>
          <p:cNvPicPr>
            <a:picLocks noChangeAspect="1"/>
          </p:cNvPicPr>
          <p:nvPr/>
        </p:nvPicPr>
        <p:blipFill rotWithShape="1">
          <a:blip r:embed="rId5"/>
          <a:srcRect t="-24712" b="-24712"/>
          <a:stretch/>
        </p:blipFill>
        <p:spPr>
          <a:xfrm>
            <a:off x="4800600" y="5074183"/>
            <a:ext cx="1591733" cy="1783817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5516163" y="4617202"/>
            <a:ext cx="1494788" cy="45698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Arial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392333" y="5448167"/>
            <a:ext cx="30435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Arial"/>
              </a:rPr>
              <a:t>Low proportion of k-</a:t>
            </a:r>
            <a:r>
              <a:rPr lang="en-US" dirty="0" err="1">
                <a:solidFill>
                  <a:prstClr val="black"/>
                </a:solidFill>
                <a:latin typeface="Arial"/>
              </a:rPr>
              <a:t>mers</a:t>
            </a:r>
            <a:r>
              <a:rPr lang="en-US" dirty="0">
                <a:solidFill>
                  <a:prstClr val="black"/>
                </a:solidFill>
                <a:latin typeface="Arial"/>
              </a:rPr>
              <a:t> present only in dataset 2</a:t>
            </a:r>
            <a:endParaRPr lang="en-US" dirty="0">
              <a:solidFill>
                <a:prstClr val="black"/>
              </a:solidFill>
              <a:latin typeface="Arial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H="1" flipV="1">
            <a:off x="6553199" y="5074183"/>
            <a:ext cx="820719" cy="37398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07607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comparison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rcRect l="-36262" r="-36262"/>
          <a:stretch>
            <a:fillRect/>
          </a:stretch>
        </p:blipFill>
        <p:spPr/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885" y="1279709"/>
            <a:ext cx="1623434" cy="162343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07886" y="989204"/>
            <a:ext cx="10185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Arial"/>
              </a:rPr>
              <a:t>R1 v R2</a:t>
            </a:r>
            <a:endParaRPr lang="en-US" dirty="0">
              <a:solidFill>
                <a:prstClr val="black"/>
              </a:solidFill>
              <a:latin typeface="Arial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07885" y="3374703"/>
            <a:ext cx="16234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Arial"/>
              </a:rPr>
              <a:t>Lower quality dataset  = More N’s in the sequence</a:t>
            </a:r>
            <a:endParaRPr lang="en-US" dirty="0">
              <a:solidFill>
                <a:prstClr val="black"/>
              </a:solidFill>
              <a:latin typeface="Arial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741043" y="2315216"/>
            <a:ext cx="3174642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Arial"/>
              </a:rPr>
              <a:t>Increased prevalence of</a:t>
            </a:r>
          </a:p>
          <a:p>
            <a:r>
              <a:rPr lang="en-US" dirty="0">
                <a:solidFill>
                  <a:prstClr val="black"/>
                </a:solidFill>
                <a:latin typeface="Arial"/>
              </a:rPr>
              <a:t>N’s in the sequence shift</a:t>
            </a:r>
            <a:br>
              <a:rPr lang="en-US" dirty="0">
                <a:solidFill>
                  <a:prstClr val="black"/>
                </a:solidFill>
                <a:latin typeface="Arial"/>
              </a:rPr>
            </a:br>
            <a:r>
              <a:rPr lang="en-US" dirty="0">
                <a:solidFill>
                  <a:prstClr val="black"/>
                </a:solidFill>
                <a:latin typeface="Arial"/>
              </a:rPr>
              <a:t>the distribution.</a:t>
            </a:r>
          </a:p>
          <a:p>
            <a:endParaRPr lang="en-US" dirty="0">
              <a:solidFill>
                <a:prstClr val="black"/>
              </a:solidFill>
              <a:latin typeface="Arial"/>
            </a:endParaRPr>
          </a:p>
          <a:p>
            <a:r>
              <a:rPr lang="en-US" dirty="0">
                <a:solidFill>
                  <a:prstClr val="black"/>
                </a:solidFill>
                <a:latin typeface="Arial"/>
              </a:rPr>
              <a:t>These k-</a:t>
            </a:r>
            <a:r>
              <a:rPr lang="en-US" dirty="0" err="1">
                <a:solidFill>
                  <a:prstClr val="black"/>
                </a:solidFill>
                <a:latin typeface="Arial"/>
              </a:rPr>
              <a:t>mers</a:t>
            </a:r>
            <a:r>
              <a:rPr lang="en-US" dirty="0">
                <a:solidFill>
                  <a:prstClr val="black"/>
                </a:solidFill>
                <a:latin typeface="Arial"/>
              </a:rPr>
              <a:t> </a:t>
            </a:r>
            <a:r>
              <a:rPr lang="en-US" dirty="0">
                <a:solidFill>
                  <a:prstClr val="black"/>
                </a:solidFill>
                <a:latin typeface="Arial"/>
              </a:rPr>
              <a:t>have lower</a:t>
            </a:r>
            <a:br>
              <a:rPr lang="en-US" dirty="0">
                <a:solidFill>
                  <a:prstClr val="black"/>
                </a:solidFill>
                <a:latin typeface="Arial"/>
              </a:rPr>
            </a:br>
            <a:r>
              <a:rPr lang="en-US" dirty="0">
                <a:solidFill>
                  <a:prstClr val="black"/>
                </a:solidFill>
                <a:latin typeface="Arial"/>
              </a:rPr>
              <a:t>multiplicity and so increase</a:t>
            </a:r>
            <a:br>
              <a:rPr lang="en-US" dirty="0">
                <a:solidFill>
                  <a:prstClr val="black"/>
                </a:solidFill>
                <a:latin typeface="Arial"/>
              </a:rPr>
            </a:br>
            <a:r>
              <a:rPr lang="en-US" dirty="0">
                <a:solidFill>
                  <a:prstClr val="black"/>
                </a:solidFill>
                <a:latin typeface="Arial"/>
              </a:rPr>
              <a:t>the frequency of lower </a:t>
            </a:r>
            <a:br>
              <a:rPr lang="en-US" dirty="0">
                <a:solidFill>
                  <a:prstClr val="black"/>
                </a:solidFill>
                <a:latin typeface="Arial"/>
              </a:rPr>
            </a:br>
            <a:r>
              <a:rPr lang="en-US" dirty="0">
                <a:solidFill>
                  <a:prstClr val="black"/>
                </a:solidFill>
                <a:latin typeface="Arial"/>
              </a:rPr>
              <a:t>multiplicity k-</a:t>
            </a:r>
            <a:r>
              <a:rPr lang="en-US" dirty="0" err="1">
                <a:solidFill>
                  <a:prstClr val="black"/>
                </a:solidFill>
                <a:latin typeface="Arial"/>
              </a:rPr>
              <a:t>mers</a:t>
            </a:r>
            <a:r>
              <a:rPr lang="en-US" dirty="0">
                <a:solidFill>
                  <a:prstClr val="black"/>
                </a:solidFill>
                <a:latin typeface="Arial"/>
              </a:rPr>
              <a:t>. K-</a:t>
            </a:r>
            <a:r>
              <a:rPr lang="en-US" dirty="0" err="1">
                <a:solidFill>
                  <a:prstClr val="black"/>
                </a:solidFill>
                <a:latin typeface="Arial"/>
              </a:rPr>
              <a:t>mers</a:t>
            </a:r>
            <a:r>
              <a:rPr lang="en-US" dirty="0">
                <a:solidFill>
                  <a:prstClr val="black"/>
                </a:solidFill>
                <a:latin typeface="Arial"/>
              </a:rPr>
              <a:t/>
            </a:r>
            <a:br>
              <a:rPr lang="en-US" dirty="0">
                <a:solidFill>
                  <a:prstClr val="black"/>
                </a:solidFill>
                <a:latin typeface="Arial"/>
              </a:rPr>
            </a:br>
            <a:r>
              <a:rPr lang="en-US" dirty="0">
                <a:solidFill>
                  <a:prstClr val="black"/>
                </a:solidFill>
                <a:latin typeface="Arial"/>
              </a:rPr>
              <a:t>with N should not be counted</a:t>
            </a:r>
            <a:endParaRPr lang="en-US" dirty="0">
              <a:solidFill>
                <a:prstClr val="black"/>
              </a:solidFill>
              <a:latin typeface="Arial"/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 flipH="1" flipV="1">
            <a:off x="3399650" y="2077079"/>
            <a:ext cx="2341393" cy="55565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 flipV="1">
            <a:off x="3399650" y="2473973"/>
            <a:ext cx="674639" cy="1547061"/>
          </a:xfrm>
          <a:prstGeom prst="straightConnector1">
            <a:avLst/>
          </a:prstGeom>
          <a:ln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4233027" y="3598507"/>
            <a:ext cx="1508016" cy="42252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29501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K-</a:t>
            </a:r>
            <a:r>
              <a:rPr lang="en-US" dirty="0" err="1" smtClean="0"/>
              <a:t>mer</a:t>
            </a:r>
            <a:r>
              <a:rPr lang="en-US" dirty="0" smtClean="0"/>
              <a:t> Filtering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K-</a:t>
            </a:r>
            <a:r>
              <a:rPr lang="en-US" dirty="0" err="1" smtClean="0"/>
              <a:t>mer</a:t>
            </a:r>
            <a:r>
              <a:rPr lang="en-US" dirty="0" smtClean="0"/>
              <a:t> based analyses provides a lot of information about the information within your data. </a:t>
            </a:r>
          </a:p>
          <a:p>
            <a:endParaRPr lang="en-US" dirty="0" smtClean="0"/>
          </a:p>
          <a:p>
            <a:r>
              <a:rPr lang="en-US" dirty="0" smtClean="0"/>
              <a:t>K-</a:t>
            </a:r>
            <a:r>
              <a:rPr lang="en-US" dirty="0" err="1" smtClean="0"/>
              <a:t>mer</a:t>
            </a:r>
            <a:r>
              <a:rPr lang="en-US" dirty="0" smtClean="0"/>
              <a:t> filtering can be used to assist exploratory analyses.</a:t>
            </a:r>
          </a:p>
          <a:p>
            <a:pPr lvl="1"/>
            <a:r>
              <a:rPr lang="en-US" dirty="0" smtClean="0"/>
              <a:t>Digital normalization can help to process uneven coverage.</a:t>
            </a:r>
          </a:p>
          <a:p>
            <a:pPr lvl="1"/>
            <a:r>
              <a:rPr lang="en-US" dirty="0" smtClean="0"/>
              <a:t>Error correction can be used to remove low frequency errors.</a:t>
            </a:r>
          </a:p>
          <a:p>
            <a:pPr lvl="1"/>
            <a:r>
              <a:rPr lang="en-US" dirty="0" smtClean="0"/>
              <a:t>Frequency based filtering can separate organelles or contamination for assembly.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65273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PacBio</a:t>
            </a:r>
            <a:r>
              <a:rPr lang="en-US" dirty="0" smtClean="0"/>
              <a:t> and </a:t>
            </a:r>
            <a:r>
              <a:rPr lang="en-US" dirty="0" err="1" smtClean="0"/>
              <a:t>Nanopore</a:t>
            </a:r>
            <a:r>
              <a:rPr lang="en-US" dirty="0" smtClean="0"/>
              <a:t> </a:t>
            </a:r>
            <a:r>
              <a:rPr lang="en-US" dirty="0" smtClean="0"/>
              <a:t>Quality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PacBio</a:t>
            </a:r>
            <a:r>
              <a:rPr lang="en-US" dirty="0" smtClean="0"/>
              <a:t> and </a:t>
            </a:r>
            <a:r>
              <a:rPr lang="en-US" dirty="0" err="1" smtClean="0"/>
              <a:t>Nanopore</a:t>
            </a:r>
            <a:r>
              <a:rPr lang="en-US" dirty="0" smtClean="0"/>
              <a:t> have </a:t>
            </a:r>
            <a:r>
              <a:rPr lang="en-US" dirty="0" smtClean="0"/>
              <a:t>greater error rates per base. This precludes many analyses that one can do with </a:t>
            </a:r>
            <a:r>
              <a:rPr lang="en-US" dirty="0" err="1" smtClean="0"/>
              <a:t>Illumina</a:t>
            </a:r>
            <a:r>
              <a:rPr lang="en-US" dirty="0" smtClean="0"/>
              <a:t> data. 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K-</a:t>
            </a:r>
            <a:r>
              <a:rPr lang="en-US" dirty="0" err="1" smtClean="0"/>
              <a:t>mer</a:t>
            </a:r>
            <a:r>
              <a:rPr lang="en-US" dirty="0" smtClean="0"/>
              <a:t> analyses are not feasible because there are too many unique k-</a:t>
            </a:r>
            <a:r>
              <a:rPr lang="en-US" dirty="0" err="1" smtClean="0"/>
              <a:t>mers</a:t>
            </a:r>
            <a:r>
              <a:rPr lang="en-US" dirty="0" smtClean="0"/>
              <a:t> in the reads.</a:t>
            </a:r>
            <a:endParaRPr lang="en-US" dirty="0" smtClean="0"/>
          </a:p>
          <a:p>
            <a:pPr lvl="2"/>
            <a:r>
              <a:rPr lang="en-US" dirty="0" smtClean="0"/>
              <a:t>Reads of Insert / CCS reads require at least 30x coverage in order to increase the accuracy to the necessary threshold. </a:t>
            </a:r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Biases and data differences are more difficult to detect. 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K-</a:t>
            </a:r>
            <a:r>
              <a:rPr lang="en-US" dirty="0" err="1" smtClean="0"/>
              <a:t>mer</a:t>
            </a:r>
            <a:r>
              <a:rPr lang="en-US" dirty="0" smtClean="0"/>
              <a:t> based contamination analyses have lower accuracy.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42460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</a:t>
            </a:r>
            <a:r>
              <a:rPr lang="en-US" dirty="0" smtClean="0"/>
              <a:t>-</a:t>
            </a:r>
            <a:r>
              <a:rPr lang="en-US" dirty="0" err="1" smtClean="0"/>
              <a:t>mer</a:t>
            </a:r>
            <a:r>
              <a:rPr lang="en-US" dirty="0" smtClean="0"/>
              <a:t>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is a k-</a:t>
            </a:r>
            <a:r>
              <a:rPr lang="en-US" dirty="0" err="1" smtClean="0"/>
              <a:t>mer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/>
              <a:t>A k-</a:t>
            </a:r>
            <a:r>
              <a:rPr lang="en-US" dirty="0" err="1" smtClean="0"/>
              <a:t>mer</a:t>
            </a:r>
            <a:r>
              <a:rPr lang="en-US" dirty="0" smtClean="0"/>
              <a:t> is a sequence of nucleotides of length k.</a:t>
            </a:r>
          </a:p>
          <a:p>
            <a:pPr lvl="1"/>
            <a:r>
              <a:rPr lang="en-US" dirty="0" smtClean="0"/>
              <a:t>Examples of a 6-mer</a:t>
            </a:r>
          </a:p>
          <a:p>
            <a:pPr lvl="2"/>
            <a:r>
              <a:rPr lang="en-US" dirty="0" smtClean="0"/>
              <a:t>ACGTCT</a:t>
            </a:r>
          </a:p>
          <a:p>
            <a:pPr lvl="2"/>
            <a:r>
              <a:rPr lang="en-US" dirty="0" smtClean="0"/>
              <a:t>TGACTA</a:t>
            </a:r>
          </a:p>
          <a:p>
            <a:pPr lvl="2"/>
            <a:r>
              <a:rPr lang="en-US" dirty="0" smtClean="0"/>
              <a:t>GATCCC</a:t>
            </a:r>
          </a:p>
          <a:p>
            <a:endParaRPr lang="en-US" dirty="0" smtClean="0"/>
          </a:p>
          <a:p>
            <a:r>
              <a:rPr lang="en-US" dirty="0" smtClean="0"/>
              <a:t>A </a:t>
            </a:r>
            <a:r>
              <a:rPr lang="en-US" dirty="0"/>
              <a:t>read of length L has L-k+1 k-</a:t>
            </a:r>
            <a:r>
              <a:rPr lang="en-US" dirty="0" err="1" smtClean="0"/>
              <a:t>mers</a:t>
            </a:r>
            <a:r>
              <a:rPr lang="en-US" dirty="0" smtClean="0"/>
              <a:t>.</a:t>
            </a:r>
            <a:endParaRPr lang="en-US" dirty="0"/>
          </a:p>
          <a:p>
            <a:endParaRPr lang="en-US" dirty="0" smtClean="0"/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1475656" y="4629555"/>
            <a:ext cx="6696744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395536" y="4269515"/>
            <a:ext cx="8427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Arial"/>
              </a:rPr>
              <a:t>1 read:</a:t>
            </a:r>
          </a:p>
          <a:p>
            <a:r>
              <a:rPr lang="en-US" dirty="0">
                <a:solidFill>
                  <a:prstClr val="black"/>
                </a:solidFill>
                <a:latin typeface="Arial"/>
              </a:rPr>
              <a:t>100 </a:t>
            </a:r>
            <a:r>
              <a:rPr lang="en-US" dirty="0" err="1">
                <a:solidFill>
                  <a:prstClr val="black"/>
                </a:solidFill>
                <a:latin typeface="Arial"/>
              </a:rPr>
              <a:t>bp</a:t>
            </a:r>
            <a:endParaRPr lang="en-US" dirty="0">
              <a:solidFill>
                <a:prstClr val="black"/>
              </a:solidFill>
              <a:latin typeface="Arial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1547661" y="4819269"/>
            <a:ext cx="1475991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1763685" y="4891277"/>
            <a:ext cx="1475991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1979709" y="4963285"/>
            <a:ext cx="1475991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2195733" y="5035293"/>
            <a:ext cx="1475991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6552393" y="5755373"/>
            <a:ext cx="1475991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6408377" y="5683365"/>
            <a:ext cx="1475991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527027" y="5035293"/>
            <a:ext cx="7650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Arial"/>
              </a:rPr>
              <a:t>……..</a:t>
            </a:r>
            <a:endParaRPr lang="en-US" dirty="0">
              <a:solidFill>
                <a:prstClr val="black"/>
              </a:solidFill>
              <a:latin typeface="Arial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61231" y="4870651"/>
            <a:ext cx="231569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prstClr val="black"/>
                </a:solidFill>
                <a:latin typeface="Arial"/>
              </a:rPr>
              <a:t>Kmers</a:t>
            </a:r>
            <a:r>
              <a:rPr lang="en-US" dirty="0">
                <a:solidFill>
                  <a:prstClr val="black"/>
                </a:solidFill>
                <a:latin typeface="Arial"/>
              </a:rPr>
              <a:t>:</a:t>
            </a:r>
          </a:p>
          <a:p>
            <a:r>
              <a:rPr lang="en-US" dirty="0">
                <a:solidFill>
                  <a:prstClr val="black"/>
                </a:solidFill>
                <a:latin typeface="Arial"/>
              </a:rPr>
              <a:t>k</a:t>
            </a:r>
            <a:r>
              <a:rPr lang="en-US" dirty="0">
                <a:solidFill>
                  <a:prstClr val="black"/>
                </a:solidFill>
                <a:latin typeface="Arial"/>
              </a:rPr>
              <a:t>=21bp</a:t>
            </a:r>
          </a:p>
          <a:p>
            <a:r>
              <a:rPr lang="en-US" dirty="0">
                <a:solidFill>
                  <a:prstClr val="black"/>
                </a:solidFill>
                <a:latin typeface="Arial"/>
              </a:rPr>
              <a:t>N= (L </a:t>
            </a:r>
            <a:r>
              <a:rPr lang="en-US" dirty="0">
                <a:solidFill>
                  <a:prstClr val="black"/>
                </a:solidFill>
                <a:latin typeface="Arial"/>
              </a:rPr>
              <a:t>– </a:t>
            </a:r>
            <a:r>
              <a:rPr lang="en-US" dirty="0">
                <a:solidFill>
                  <a:prstClr val="black"/>
                </a:solidFill>
                <a:latin typeface="Arial"/>
              </a:rPr>
              <a:t>k </a:t>
            </a:r>
            <a:r>
              <a:rPr lang="en-US" dirty="0">
                <a:solidFill>
                  <a:prstClr val="black"/>
                </a:solidFill>
                <a:latin typeface="Arial"/>
              </a:rPr>
              <a:t>+ 1)</a:t>
            </a:r>
          </a:p>
          <a:p>
            <a:r>
              <a:rPr lang="en-US" dirty="0">
                <a:solidFill>
                  <a:prstClr val="black"/>
                </a:solidFill>
                <a:latin typeface="Arial"/>
              </a:rPr>
              <a:t>      (100bp – 21 </a:t>
            </a:r>
            <a:r>
              <a:rPr lang="en-US" dirty="0" err="1">
                <a:solidFill>
                  <a:prstClr val="black"/>
                </a:solidFill>
                <a:latin typeface="Arial"/>
              </a:rPr>
              <a:t>bp</a:t>
            </a:r>
            <a:r>
              <a:rPr lang="en-US" dirty="0">
                <a:solidFill>
                  <a:prstClr val="black"/>
                </a:solidFill>
                <a:latin typeface="Arial"/>
              </a:rPr>
              <a:t> + 1)</a:t>
            </a:r>
          </a:p>
          <a:p>
            <a:r>
              <a:rPr lang="en-US" dirty="0">
                <a:solidFill>
                  <a:prstClr val="black"/>
                </a:solidFill>
                <a:latin typeface="Arial"/>
              </a:rPr>
              <a:t> </a:t>
            </a:r>
            <a:r>
              <a:rPr lang="en-US" dirty="0">
                <a:solidFill>
                  <a:prstClr val="black"/>
                </a:solidFill>
                <a:latin typeface="Arial"/>
              </a:rPr>
              <a:t>     80</a:t>
            </a:r>
            <a:endParaRPr lang="en-US" dirty="0">
              <a:solidFill>
                <a:prstClr val="black"/>
              </a:solidFill>
              <a:latin typeface="Arial"/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2375929" y="5107301"/>
            <a:ext cx="1475991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92722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Contamination Analyses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 based contamination analyses are tricky</a:t>
            </a:r>
          </a:p>
          <a:p>
            <a:pPr lvl="1"/>
            <a:r>
              <a:rPr lang="en-US" dirty="0" smtClean="0"/>
              <a:t>Entirely dependent on your reference database</a:t>
            </a:r>
          </a:p>
          <a:p>
            <a:pPr lvl="1"/>
            <a:r>
              <a:rPr lang="en-US" dirty="0" smtClean="0"/>
              <a:t>Short k-</a:t>
            </a:r>
            <a:r>
              <a:rPr lang="en-US" dirty="0" err="1" smtClean="0"/>
              <a:t>mer</a:t>
            </a:r>
            <a:r>
              <a:rPr lang="en-US" dirty="0" smtClean="0"/>
              <a:t> matching increases alignment to multiple targets</a:t>
            </a:r>
          </a:p>
          <a:p>
            <a:pPr lvl="1"/>
            <a:r>
              <a:rPr lang="en-US" dirty="0" smtClean="0"/>
              <a:t>Unrelated organisms can contain similar strings of nucleotides</a:t>
            </a:r>
          </a:p>
        </p:txBody>
      </p:sp>
      <p:pic>
        <p:nvPicPr>
          <p:cNvPr id="4" name="Content Placeholder 5"/>
          <p:cNvPicPr>
            <a:picLocks noChangeAspect="1"/>
          </p:cNvPicPr>
          <p:nvPr/>
        </p:nvPicPr>
        <p:blipFill rotWithShape="1">
          <a:blip r:embed="rId2"/>
          <a:srcRect l="432" t="17521" r="47994" b="15247"/>
          <a:stretch/>
        </p:blipFill>
        <p:spPr>
          <a:xfrm>
            <a:off x="322001" y="3075670"/>
            <a:ext cx="4038600" cy="3290748"/>
          </a:xfrm>
          <a:prstGeom prst="rect">
            <a:avLst/>
          </a:prstGeom>
        </p:spPr>
      </p:pic>
      <p:pic>
        <p:nvPicPr>
          <p:cNvPr id="5" name="Content Placeholder 6"/>
          <p:cNvPicPr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90" t="17521" r="24736" b="15246"/>
          <a:stretch/>
        </p:blipFill>
        <p:spPr bwMode="auto">
          <a:xfrm>
            <a:off x="4753526" y="3075670"/>
            <a:ext cx="4038600" cy="329074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137673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FastQ</a:t>
            </a:r>
            <a:r>
              <a:rPr lang="en-US" dirty="0" smtClean="0"/>
              <a:t> Screen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 l="-19073" r="-19073"/>
          <a:stretch>
            <a:fillRect/>
          </a:stretch>
        </p:blipFill>
        <p:spPr>
          <a:xfrm>
            <a:off x="457200" y="1600200"/>
            <a:ext cx="8229600" cy="2527300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6171" y="4210491"/>
            <a:ext cx="5990912" cy="2541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8063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K-</a:t>
            </a:r>
            <a:r>
              <a:rPr lang="en-US" dirty="0" err="1" smtClean="0"/>
              <a:t>mer</a:t>
            </a:r>
            <a:r>
              <a:rPr lang="en-US" dirty="0" smtClean="0"/>
              <a:t> analyses are limited by:</a:t>
            </a:r>
          </a:p>
          <a:p>
            <a:pPr lvl="1"/>
            <a:r>
              <a:rPr lang="en-US" dirty="0" smtClean="0"/>
              <a:t>sufficient depth of coverage </a:t>
            </a:r>
          </a:p>
          <a:p>
            <a:pPr lvl="1"/>
            <a:r>
              <a:rPr lang="en-US" dirty="0" smtClean="0"/>
              <a:t>sequence error rates</a:t>
            </a:r>
          </a:p>
          <a:p>
            <a:pPr lvl="1"/>
            <a:endParaRPr lang="en-US" dirty="0"/>
          </a:p>
          <a:p>
            <a:r>
              <a:rPr lang="en-US" dirty="0" smtClean="0"/>
              <a:t>K-</a:t>
            </a:r>
            <a:r>
              <a:rPr lang="en-US" dirty="0" err="1" smtClean="0"/>
              <a:t>mer</a:t>
            </a:r>
            <a:r>
              <a:rPr lang="en-US" dirty="0" smtClean="0"/>
              <a:t> analyses can:</a:t>
            </a:r>
          </a:p>
          <a:p>
            <a:pPr lvl="1"/>
            <a:r>
              <a:rPr lang="en-US" dirty="0" smtClean="0"/>
              <a:t>Help estimate </a:t>
            </a:r>
            <a:r>
              <a:rPr lang="en-US" smtClean="0"/>
              <a:t>genome size and  </a:t>
            </a:r>
            <a:r>
              <a:rPr lang="en-US" dirty="0" smtClean="0"/>
              <a:t>infer </a:t>
            </a:r>
            <a:r>
              <a:rPr lang="en-US" dirty="0" err="1" smtClean="0"/>
              <a:t>ploidy</a:t>
            </a:r>
            <a:endParaRPr lang="en-US" dirty="0" smtClean="0"/>
          </a:p>
          <a:p>
            <a:pPr lvl="1"/>
            <a:r>
              <a:rPr lang="en-US" dirty="0" smtClean="0"/>
              <a:t>Detect library biases within and between data sets</a:t>
            </a:r>
          </a:p>
          <a:p>
            <a:pPr lvl="1"/>
            <a:r>
              <a:rPr lang="en-US" dirty="0" smtClean="0"/>
              <a:t>Help find contaminants</a:t>
            </a:r>
          </a:p>
          <a:p>
            <a:pPr lvl="1"/>
            <a:endParaRPr lang="en-US" dirty="0"/>
          </a:p>
          <a:p>
            <a:r>
              <a:rPr lang="en-US" dirty="0" smtClean="0"/>
              <a:t>K-</a:t>
            </a:r>
            <a:r>
              <a:rPr lang="en-US" dirty="0" err="1" smtClean="0"/>
              <a:t>mer</a:t>
            </a:r>
            <a:r>
              <a:rPr lang="en-US" dirty="0" smtClean="0"/>
              <a:t> based filtering can make data easier to work with</a:t>
            </a:r>
          </a:p>
          <a:p>
            <a:endParaRPr lang="en-US" dirty="0"/>
          </a:p>
          <a:p>
            <a:r>
              <a:rPr lang="en-US" dirty="0" smtClean="0"/>
              <a:t>Contamination assessment:</a:t>
            </a:r>
          </a:p>
          <a:p>
            <a:pPr lvl="1"/>
            <a:r>
              <a:rPr lang="en-US" dirty="0" smtClean="0"/>
              <a:t>Entirely dependent on your subject database</a:t>
            </a:r>
          </a:p>
          <a:p>
            <a:pPr lvl="1"/>
            <a:r>
              <a:rPr lang="en-US" dirty="0" smtClean="0"/>
              <a:t>Loss of accuracy with shorter strings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94899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K-</a:t>
            </a:r>
            <a:r>
              <a:rPr lang="en-US" dirty="0" err="1" smtClean="0"/>
              <a:t>mer</a:t>
            </a:r>
            <a:r>
              <a:rPr lang="en-US" dirty="0" smtClean="0"/>
              <a:t> Analysis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748" y="1659582"/>
            <a:ext cx="4038600" cy="40386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4773273" y="1231602"/>
            <a:ext cx="4038600" cy="5475375"/>
          </a:xfrm>
        </p:spPr>
        <p:txBody>
          <a:bodyPr>
            <a:normAutofit lnSpcReduction="10000"/>
          </a:bodyPr>
          <a:lstStyle/>
          <a:p>
            <a:r>
              <a:rPr lang="en-US" dirty="0" err="1" smtClean="0"/>
              <a:t>Chr</a:t>
            </a:r>
            <a:r>
              <a:rPr lang="en-US" dirty="0" smtClean="0"/>
              <a:t> 1 of yeast strain s288c</a:t>
            </a:r>
          </a:p>
          <a:p>
            <a:pPr lvl="1"/>
            <a:r>
              <a:rPr lang="en-US" dirty="0"/>
              <a:t>H</a:t>
            </a:r>
            <a:r>
              <a:rPr lang="en-US" dirty="0" smtClean="0"/>
              <a:t>aploid</a:t>
            </a:r>
          </a:p>
          <a:p>
            <a:pPr lvl="1"/>
            <a:r>
              <a:rPr lang="en-US" dirty="0" smtClean="0"/>
              <a:t>Linear, but plotted as circle</a:t>
            </a:r>
          </a:p>
          <a:p>
            <a:pPr lvl="1"/>
            <a:r>
              <a:rPr lang="en-US" dirty="0" smtClean="0"/>
              <a:t>Black: position along chromosome</a:t>
            </a:r>
          </a:p>
          <a:p>
            <a:pPr lvl="1"/>
            <a:r>
              <a:rPr lang="en-US" dirty="0" smtClean="0"/>
              <a:t>K-</a:t>
            </a:r>
            <a:r>
              <a:rPr lang="en-US" dirty="0" err="1" smtClean="0"/>
              <a:t>mer</a:t>
            </a:r>
            <a:r>
              <a:rPr lang="en-US" dirty="0" smtClean="0"/>
              <a:t> frequency in genome</a:t>
            </a:r>
          </a:p>
          <a:p>
            <a:pPr lvl="2"/>
            <a:r>
              <a:rPr lang="en-US" dirty="0" smtClean="0"/>
              <a:t>K=27</a:t>
            </a:r>
          </a:p>
          <a:p>
            <a:pPr lvl="2"/>
            <a:r>
              <a:rPr lang="en-US" dirty="0" smtClean="0"/>
              <a:t>Red: 1</a:t>
            </a:r>
          </a:p>
          <a:p>
            <a:pPr lvl="2"/>
            <a:r>
              <a:rPr lang="en-US" dirty="0" smtClean="0"/>
              <a:t>Purple: 2</a:t>
            </a:r>
          </a:p>
          <a:p>
            <a:pPr lvl="2"/>
            <a:r>
              <a:rPr lang="en-US" dirty="0" smtClean="0"/>
              <a:t>Green: 3</a:t>
            </a:r>
          </a:p>
          <a:p>
            <a:pPr lvl="2"/>
            <a:r>
              <a:rPr lang="en-US" dirty="0" smtClean="0"/>
              <a:t>Blue: 4</a:t>
            </a:r>
          </a:p>
          <a:p>
            <a:pPr lvl="2"/>
            <a:r>
              <a:rPr lang="en-US" dirty="0" smtClean="0"/>
              <a:t>Orange: 5</a:t>
            </a:r>
          </a:p>
          <a:p>
            <a:pPr lvl="2"/>
            <a:r>
              <a:rPr lang="en-US" dirty="0" smtClean="0"/>
              <a:t>Grey: 6+</a:t>
            </a:r>
          </a:p>
          <a:p>
            <a:pPr lvl="2"/>
            <a:endParaRPr lang="en-US" dirty="0"/>
          </a:p>
          <a:p>
            <a:pPr lvl="1"/>
            <a:r>
              <a:rPr lang="en-US" dirty="0" smtClean="0"/>
              <a:t>Majority of k-</a:t>
            </a:r>
            <a:r>
              <a:rPr lang="en-US" dirty="0" err="1" smtClean="0"/>
              <a:t>mers</a:t>
            </a:r>
            <a:r>
              <a:rPr lang="en-US" dirty="0" smtClean="0"/>
              <a:t> are distinct.</a:t>
            </a:r>
          </a:p>
        </p:txBody>
      </p:sp>
      <p:cxnSp>
        <p:nvCxnSpPr>
          <p:cNvPr id="4" name="Straight Connector 3"/>
          <p:cNvCxnSpPr/>
          <p:nvPr/>
        </p:nvCxnSpPr>
        <p:spPr>
          <a:xfrm flipH="1">
            <a:off x="2354621" y="1738962"/>
            <a:ext cx="6427" cy="933460"/>
          </a:xfrm>
          <a:prstGeom prst="line">
            <a:avLst/>
          </a:prstGeom>
          <a:ln w="38100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341748" y="1198872"/>
            <a:ext cx="42352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Arial"/>
              </a:rPr>
              <a:t>How many k-</a:t>
            </a:r>
            <a:r>
              <a:rPr lang="en-US" dirty="0" err="1">
                <a:solidFill>
                  <a:prstClr val="black"/>
                </a:solidFill>
                <a:latin typeface="Arial"/>
              </a:rPr>
              <a:t>mers</a:t>
            </a:r>
            <a:r>
              <a:rPr lang="en-US" dirty="0">
                <a:solidFill>
                  <a:prstClr val="black"/>
                </a:solidFill>
                <a:latin typeface="Arial"/>
              </a:rPr>
              <a:t> are distinct in your genome?</a:t>
            </a:r>
            <a:endParaRPr lang="en-US" dirty="0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36116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K-</a:t>
            </a:r>
            <a:r>
              <a:rPr lang="en-US" dirty="0" err="1" smtClean="0"/>
              <a:t>mer</a:t>
            </a:r>
            <a:r>
              <a:rPr lang="en-US" dirty="0" smtClean="0"/>
              <a:t> Analysis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748" y="1659582"/>
            <a:ext cx="4038600" cy="403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Content Placeholder 2"/>
          <p:cNvPicPr>
            <a:picLocks noGrp="1" noChangeAspect="1"/>
          </p:cNvPicPr>
          <p:nvPr>
            <p:ph sz="half" idx="2"/>
          </p:nvPr>
        </p:nvPicPr>
        <p:blipFill>
          <a:blip r:embed="rId3"/>
          <a:srcRect t="-30796" b="-30796"/>
          <a:stretch>
            <a:fillRect/>
          </a:stretch>
        </p:blipFill>
        <p:spPr/>
      </p:pic>
      <p:sp>
        <p:nvSpPr>
          <p:cNvPr id="4" name="TextBox 3"/>
          <p:cNvSpPr txBox="1"/>
          <p:nvPr/>
        </p:nvSpPr>
        <p:spPr>
          <a:xfrm>
            <a:off x="991261" y="1262581"/>
            <a:ext cx="28023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Arial"/>
              </a:rPr>
              <a:t>Frequency in the genome</a:t>
            </a:r>
            <a:br>
              <a:rPr lang="en-US" dirty="0">
                <a:solidFill>
                  <a:prstClr val="black"/>
                </a:solidFill>
                <a:latin typeface="Arial"/>
              </a:rPr>
            </a:br>
            <a:r>
              <a:rPr lang="en-US" dirty="0">
                <a:solidFill>
                  <a:prstClr val="black"/>
                </a:solidFill>
                <a:latin typeface="Arial"/>
              </a:rPr>
              <a:t>Haploid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420961" y="1256842"/>
            <a:ext cx="31738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Arial"/>
              </a:rPr>
              <a:t>Frequency of those k-</a:t>
            </a:r>
            <a:r>
              <a:rPr lang="en-US" dirty="0" err="1">
                <a:solidFill>
                  <a:prstClr val="black"/>
                </a:solidFill>
                <a:latin typeface="Arial"/>
              </a:rPr>
              <a:t>mers</a:t>
            </a:r>
            <a:r>
              <a:rPr lang="en-US" dirty="0">
                <a:solidFill>
                  <a:prstClr val="black"/>
                </a:solidFill>
                <a:latin typeface="Arial"/>
              </a:rPr>
              <a:t> in</a:t>
            </a:r>
            <a:br>
              <a:rPr lang="en-US" dirty="0">
                <a:solidFill>
                  <a:prstClr val="black"/>
                </a:solidFill>
                <a:latin typeface="Arial"/>
              </a:rPr>
            </a:br>
            <a:r>
              <a:rPr lang="en-US" dirty="0">
                <a:solidFill>
                  <a:prstClr val="black"/>
                </a:solidFill>
                <a:latin typeface="Arial"/>
              </a:rPr>
              <a:t>the sequence data set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668769" y="5218007"/>
            <a:ext cx="271207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Arial"/>
              </a:rPr>
              <a:t>x</a:t>
            </a:r>
            <a:r>
              <a:rPr lang="en-US" dirty="0">
                <a:solidFill>
                  <a:prstClr val="black"/>
                </a:solidFill>
                <a:latin typeface="Arial"/>
              </a:rPr>
              <a:t>-axis: Frequency of the</a:t>
            </a:r>
            <a:br>
              <a:rPr lang="en-US" dirty="0">
                <a:solidFill>
                  <a:prstClr val="black"/>
                </a:solidFill>
                <a:latin typeface="Arial"/>
              </a:rPr>
            </a:br>
            <a:r>
              <a:rPr lang="en-US" dirty="0">
                <a:solidFill>
                  <a:prstClr val="black"/>
                </a:solidFill>
                <a:latin typeface="Arial"/>
              </a:rPr>
              <a:t>distinct k-</a:t>
            </a:r>
            <a:r>
              <a:rPr lang="en-US" dirty="0" err="1">
                <a:solidFill>
                  <a:prstClr val="black"/>
                </a:solidFill>
                <a:latin typeface="Arial"/>
              </a:rPr>
              <a:t>mer</a:t>
            </a:r>
            <a:r>
              <a:rPr lang="en-US" dirty="0">
                <a:solidFill>
                  <a:prstClr val="black"/>
                </a:solidFill>
                <a:latin typeface="Arial"/>
              </a:rPr>
              <a:t> in the data</a:t>
            </a:r>
            <a:br>
              <a:rPr lang="en-US" dirty="0">
                <a:solidFill>
                  <a:prstClr val="black"/>
                </a:solidFill>
                <a:latin typeface="Arial"/>
              </a:rPr>
            </a:br>
            <a:r>
              <a:rPr lang="en-US" dirty="0">
                <a:solidFill>
                  <a:prstClr val="black"/>
                </a:solidFill>
                <a:latin typeface="Arial"/>
              </a:rPr>
              <a:t>y-axis: Count of distinct</a:t>
            </a:r>
            <a:br>
              <a:rPr lang="en-US" dirty="0">
                <a:solidFill>
                  <a:prstClr val="black"/>
                </a:solidFill>
                <a:latin typeface="Arial"/>
              </a:rPr>
            </a:br>
            <a:r>
              <a:rPr lang="en-US" dirty="0">
                <a:solidFill>
                  <a:prstClr val="black"/>
                </a:solidFill>
                <a:latin typeface="Arial"/>
              </a:rPr>
              <a:t>k-</a:t>
            </a:r>
            <a:r>
              <a:rPr lang="en-US" dirty="0" err="1">
                <a:solidFill>
                  <a:prstClr val="black"/>
                </a:solidFill>
                <a:latin typeface="Arial"/>
              </a:rPr>
              <a:t>mers</a:t>
            </a:r>
            <a:r>
              <a:rPr lang="en-US" dirty="0">
                <a:solidFill>
                  <a:prstClr val="black"/>
                </a:solidFill>
                <a:latin typeface="Arial"/>
              </a:rPr>
              <a:t> with frequency x</a:t>
            </a:r>
            <a:endParaRPr lang="en-US" dirty="0">
              <a:solidFill>
                <a:prstClr val="black"/>
              </a:solidFill>
              <a:latin typeface="Arial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H="1">
            <a:off x="2354621" y="1738962"/>
            <a:ext cx="6427" cy="933460"/>
          </a:xfrm>
          <a:prstGeom prst="line">
            <a:avLst/>
          </a:prstGeom>
          <a:ln w="38100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23543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K-</a:t>
            </a:r>
            <a:r>
              <a:rPr lang="en-US" dirty="0" err="1" smtClean="0"/>
              <a:t>mer</a:t>
            </a:r>
            <a:r>
              <a:rPr lang="en-US" dirty="0" smtClean="0"/>
              <a:t> Analysis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748" y="1659582"/>
            <a:ext cx="4038600" cy="40386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/>
          <p:cNvSpPr txBox="1"/>
          <p:nvPr/>
        </p:nvSpPr>
        <p:spPr>
          <a:xfrm>
            <a:off x="991261" y="1262581"/>
            <a:ext cx="28023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Arial"/>
              </a:rPr>
              <a:t>Frequency in the genome</a:t>
            </a:r>
            <a:br>
              <a:rPr lang="en-US" dirty="0">
                <a:solidFill>
                  <a:prstClr val="black"/>
                </a:solidFill>
                <a:latin typeface="Arial"/>
              </a:rPr>
            </a:br>
            <a:r>
              <a:rPr lang="en-US" dirty="0">
                <a:solidFill>
                  <a:prstClr val="black"/>
                </a:solidFill>
                <a:latin typeface="Arial"/>
              </a:rPr>
              <a:t>Diploid</a:t>
            </a:r>
            <a:endParaRPr lang="en-US" dirty="0">
              <a:solidFill>
                <a:prstClr val="black"/>
              </a:solidFill>
              <a:latin typeface="Arial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420961" y="1256842"/>
            <a:ext cx="31738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Arial"/>
              </a:rPr>
              <a:t>Frequency of those k-</a:t>
            </a:r>
            <a:r>
              <a:rPr lang="en-US" dirty="0" err="1">
                <a:solidFill>
                  <a:prstClr val="black"/>
                </a:solidFill>
                <a:latin typeface="Arial"/>
              </a:rPr>
              <a:t>mers</a:t>
            </a:r>
            <a:r>
              <a:rPr lang="en-US" dirty="0">
                <a:solidFill>
                  <a:prstClr val="black"/>
                </a:solidFill>
                <a:latin typeface="Arial"/>
              </a:rPr>
              <a:t> in</a:t>
            </a:r>
            <a:br>
              <a:rPr lang="en-US" dirty="0">
                <a:solidFill>
                  <a:prstClr val="black"/>
                </a:solidFill>
                <a:latin typeface="Arial"/>
              </a:rPr>
            </a:br>
            <a:r>
              <a:rPr lang="en-US" dirty="0">
                <a:solidFill>
                  <a:prstClr val="black"/>
                </a:solidFill>
                <a:latin typeface="Arial"/>
              </a:rPr>
              <a:t>the sequence data set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668769" y="5218007"/>
            <a:ext cx="271207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Arial"/>
              </a:rPr>
              <a:t>x</a:t>
            </a:r>
            <a:r>
              <a:rPr lang="en-US" dirty="0">
                <a:solidFill>
                  <a:prstClr val="black"/>
                </a:solidFill>
                <a:latin typeface="Arial"/>
              </a:rPr>
              <a:t>-axis: Frequency of the</a:t>
            </a:r>
            <a:br>
              <a:rPr lang="en-US" dirty="0">
                <a:solidFill>
                  <a:prstClr val="black"/>
                </a:solidFill>
                <a:latin typeface="Arial"/>
              </a:rPr>
            </a:br>
            <a:r>
              <a:rPr lang="en-US" dirty="0">
                <a:solidFill>
                  <a:prstClr val="black"/>
                </a:solidFill>
                <a:latin typeface="Arial"/>
              </a:rPr>
              <a:t>distinct k-</a:t>
            </a:r>
            <a:r>
              <a:rPr lang="en-US" dirty="0" err="1">
                <a:solidFill>
                  <a:prstClr val="black"/>
                </a:solidFill>
                <a:latin typeface="Arial"/>
              </a:rPr>
              <a:t>mer</a:t>
            </a:r>
            <a:r>
              <a:rPr lang="en-US" dirty="0">
                <a:solidFill>
                  <a:prstClr val="black"/>
                </a:solidFill>
                <a:latin typeface="Arial"/>
              </a:rPr>
              <a:t> in the data</a:t>
            </a:r>
            <a:br>
              <a:rPr lang="en-US" dirty="0">
                <a:solidFill>
                  <a:prstClr val="black"/>
                </a:solidFill>
                <a:latin typeface="Arial"/>
              </a:rPr>
            </a:br>
            <a:r>
              <a:rPr lang="en-US" dirty="0">
                <a:solidFill>
                  <a:prstClr val="black"/>
                </a:solidFill>
                <a:latin typeface="Arial"/>
              </a:rPr>
              <a:t>y-axis: Count of distinct</a:t>
            </a:r>
            <a:br>
              <a:rPr lang="en-US" dirty="0">
                <a:solidFill>
                  <a:prstClr val="black"/>
                </a:solidFill>
                <a:latin typeface="Arial"/>
              </a:rPr>
            </a:br>
            <a:r>
              <a:rPr lang="en-US" dirty="0">
                <a:solidFill>
                  <a:prstClr val="black"/>
                </a:solidFill>
                <a:latin typeface="Arial"/>
              </a:rPr>
              <a:t>k-</a:t>
            </a:r>
            <a:r>
              <a:rPr lang="en-US" dirty="0" err="1">
                <a:solidFill>
                  <a:prstClr val="black"/>
                </a:solidFill>
                <a:latin typeface="Arial"/>
              </a:rPr>
              <a:t>mers</a:t>
            </a:r>
            <a:r>
              <a:rPr lang="en-US" dirty="0">
                <a:solidFill>
                  <a:prstClr val="black"/>
                </a:solidFill>
                <a:latin typeface="Arial"/>
              </a:rPr>
              <a:t> with frequency x</a:t>
            </a:r>
            <a:endParaRPr lang="en-US" dirty="0">
              <a:solidFill>
                <a:prstClr val="black"/>
              </a:solidFill>
              <a:latin typeface="Arial"/>
            </a:endParaRPr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half" idx="2"/>
          </p:nvPr>
        </p:nvPicPr>
        <p:blipFill>
          <a:blip r:embed="rId3"/>
          <a:srcRect t="-30796" b="-30796"/>
          <a:stretch>
            <a:fillRect/>
          </a:stretch>
        </p:blipFill>
        <p:spPr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 flipH="1">
            <a:off x="2354621" y="1738962"/>
            <a:ext cx="6427" cy="933460"/>
          </a:xfrm>
          <a:prstGeom prst="line">
            <a:avLst/>
          </a:prstGeom>
          <a:ln w="38100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304262" y="5979872"/>
            <a:ext cx="4175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prstClr val="black"/>
                </a:solidFill>
                <a:latin typeface="Arial"/>
              </a:rPr>
              <a:t>Contig</a:t>
            </a:r>
            <a:r>
              <a:rPr lang="en-US" dirty="0">
                <a:solidFill>
                  <a:prstClr val="black"/>
                </a:solidFill>
                <a:latin typeface="Arial"/>
              </a:rPr>
              <a:t> from </a:t>
            </a:r>
            <a:r>
              <a:rPr lang="en-US" dirty="0" err="1">
                <a:solidFill>
                  <a:prstClr val="black"/>
                </a:solidFill>
                <a:latin typeface="Arial"/>
              </a:rPr>
              <a:t>A.thaliana</a:t>
            </a:r>
            <a:r>
              <a:rPr lang="en-US" dirty="0">
                <a:solidFill>
                  <a:prstClr val="black"/>
                </a:solidFill>
                <a:latin typeface="Arial"/>
              </a:rPr>
              <a:t> phased genome</a:t>
            </a:r>
            <a:endParaRPr lang="en-US" dirty="0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789749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K-</a:t>
            </a:r>
            <a:r>
              <a:rPr lang="en-US" dirty="0" err="1" smtClean="0"/>
              <a:t>mer</a:t>
            </a:r>
            <a:r>
              <a:rPr lang="en-US" dirty="0" smtClean="0"/>
              <a:t> Analysis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748" y="1659582"/>
            <a:ext cx="4038600" cy="40386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/>
          <p:cNvSpPr txBox="1"/>
          <p:nvPr/>
        </p:nvSpPr>
        <p:spPr>
          <a:xfrm>
            <a:off x="991261" y="1262581"/>
            <a:ext cx="28023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Arial"/>
              </a:rPr>
              <a:t>Frequency in the genome</a:t>
            </a:r>
            <a:br>
              <a:rPr lang="en-US" dirty="0">
                <a:solidFill>
                  <a:prstClr val="black"/>
                </a:solidFill>
                <a:latin typeface="Arial"/>
              </a:rPr>
            </a:br>
            <a:r>
              <a:rPr lang="en-US" dirty="0">
                <a:solidFill>
                  <a:prstClr val="black"/>
                </a:solidFill>
                <a:latin typeface="Arial"/>
              </a:rPr>
              <a:t>Diploid</a:t>
            </a:r>
            <a:endParaRPr lang="en-US" dirty="0">
              <a:solidFill>
                <a:prstClr val="black"/>
              </a:solidFill>
              <a:latin typeface="Arial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420961" y="1256842"/>
            <a:ext cx="31738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Arial"/>
              </a:rPr>
              <a:t>Frequency of those k-</a:t>
            </a:r>
            <a:r>
              <a:rPr lang="en-US" dirty="0" err="1">
                <a:solidFill>
                  <a:prstClr val="black"/>
                </a:solidFill>
                <a:latin typeface="Arial"/>
              </a:rPr>
              <a:t>mers</a:t>
            </a:r>
            <a:r>
              <a:rPr lang="en-US" dirty="0">
                <a:solidFill>
                  <a:prstClr val="black"/>
                </a:solidFill>
                <a:latin typeface="Arial"/>
              </a:rPr>
              <a:t> in</a:t>
            </a:r>
            <a:br>
              <a:rPr lang="en-US" dirty="0">
                <a:solidFill>
                  <a:prstClr val="black"/>
                </a:solidFill>
                <a:latin typeface="Arial"/>
              </a:rPr>
            </a:br>
            <a:r>
              <a:rPr lang="en-US" dirty="0">
                <a:solidFill>
                  <a:prstClr val="black"/>
                </a:solidFill>
                <a:latin typeface="Arial"/>
              </a:rPr>
              <a:t>the sequence data set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668769" y="5218007"/>
            <a:ext cx="271207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Arial"/>
              </a:rPr>
              <a:t>x</a:t>
            </a:r>
            <a:r>
              <a:rPr lang="en-US" dirty="0">
                <a:solidFill>
                  <a:prstClr val="black"/>
                </a:solidFill>
                <a:latin typeface="Arial"/>
              </a:rPr>
              <a:t>-axis: Frequency of the</a:t>
            </a:r>
            <a:br>
              <a:rPr lang="en-US" dirty="0">
                <a:solidFill>
                  <a:prstClr val="black"/>
                </a:solidFill>
                <a:latin typeface="Arial"/>
              </a:rPr>
            </a:br>
            <a:r>
              <a:rPr lang="en-US" dirty="0">
                <a:solidFill>
                  <a:prstClr val="black"/>
                </a:solidFill>
                <a:latin typeface="Arial"/>
              </a:rPr>
              <a:t>distinct k-</a:t>
            </a:r>
            <a:r>
              <a:rPr lang="en-US" dirty="0" err="1">
                <a:solidFill>
                  <a:prstClr val="black"/>
                </a:solidFill>
                <a:latin typeface="Arial"/>
              </a:rPr>
              <a:t>mer</a:t>
            </a:r>
            <a:r>
              <a:rPr lang="en-US" dirty="0">
                <a:solidFill>
                  <a:prstClr val="black"/>
                </a:solidFill>
                <a:latin typeface="Arial"/>
              </a:rPr>
              <a:t> in the data</a:t>
            </a:r>
            <a:br>
              <a:rPr lang="en-US" dirty="0">
                <a:solidFill>
                  <a:prstClr val="black"/>
                </a:solidFill>
                <a:latin typeface="Arial"/>
              </a:rPr>
            </a:br>
            <a:r>
              <a:rPr lang="en-US" dirty="0">
                <a:solidFill>
                  <a:prstClr val="black"/>
                </a:solidFill>
                <a:latin typeface="Arial"/>
              </a:rPr>
              <a:t>y-axis: Count of distinct</a:t>
            </a:r>
            <a:br>
              <a:rPr lang="en-US" dirty="0">
                <a:solidFill>
                  <a:prstClr val="black"/>
                </a:solidFill>
                <a:latin typeface="Arial"/>
              </a:rPr>
            </a:br>
            <a:r>
              <a:rPr lang="en-US" dirty="0">
                <a:solidFill>
                  <a:prstClr val="black"/>
                </a:solidFill>
                <a:latin typeface="Arial"/>
              </a:rPr>
              <a:t>k-</a:t>
            </a:r>
            <a:r>
              <a:rPr lang="en-US" dirty="0" err="1">
                <a:solidFill>
                  <a:prstClr val="black"/>
                </a:solidFill>
                <a:latin typeface="Arial"/>
              </a:rPr>
              <a:t>mers</a:t>
            </a:r>
            <a:r>
              <a:rPr lang="en-US" dirty="0">
                <a:solidFill>
                  <a:prstClr val="black"/>
                </a:solidFill>
                <a:latin typeface="Arial"/>
              </a:rPr>
              <a:t> with frequency x</a:t>
            </a:r>
            <a:endParaRPr lang="en-US" dirty="0">
              <a:solidFill>
                <a:prstClr val="black"/>
              </a:solidFill>
              <a:latin typeface="Arial"/>
            </a:endParaRP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3"/>
          <a:srcRect t="-30796" b="-30796"/>
          <a:stretch>
            <a:fillRect/>
          </a:stretch>
        </p:blipFill>
        <p:spPr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 flipH="1">
            <a:off x="2354621" y="1738962"/>
            <a:ext cx="6427" cy="933460"/>
          </a:xfrm>
          <a:prstGeom prst="line">
            <a:avLst/>
          </a:prstGeom>
          <a:ln w="38100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80953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Estimating Genome Size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 can use coverage to estimate genome size</a:t>
            </a:r>
          </a:p>
          <a:p>
            <a:pPr lvl="1"/>
            <a:r>
              <a:rPr lang="en-US" dirty="0" smtClean="0"/>
              <a:t>The peak with the largest k-</a:t>
            </a:r>
            <a:r>
              <a:rPr lang="en-US" dirty="0" err="1" smtClean="0"/>
              <a:t>mer</a:t>
            </a:r>
            <a:r>
              <a:rPr lang="en-US" dirty="0" smtClean="0"/>
              <a:t> multiplicity is the mean k-</a:t>
            </a:r>
            <a:r>
              <a:rPr lang="en-US" dirty="0" err="1" smtClean="0"/>
              <a:t>mer</a:t>
            </a:r>
            <a:r>
              <a:rPr lang="en-US" dirty="0" smtClean="0"/>
              <a:t> coverage across the genome.</a:t>
            </a:r>
          </a:p>
          <a:p>
            <a:pPr lvl="1"/>
            <a:endParaRPr lang="en-US" dirty="0" smtClean="0"/>
          </a:p>
          <a:p>
            <a:pPr lvl="1"/>
            <a:r>
              <a:rPr lang="en-US" dirty="0"/>
              <a:t>N = M * L / (L - K + 1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N is Depth of Read Coverage</a:t>
            </a:r>
          </a:p>
          <a:p>
            <a:pPr lvl="2"/>
            <a:r>
              <a:rPr lang="en-US" dirty="0" smtClean="0"/>
              <a:t>M is mean k-</a:t>
            </a:r>
            <a:r>
              <a:rPr lang="en-US" dirty="0" err="1" smtClean="0"/>
              <a:t>mer</a:t>
            </a:r>
            <a:r>
              <a:rPr lang="en-US" dirty="0" smtClean="0"/>
              <a:t> coverage</a:t>
            </a:r>
          </a:p>
          <a:p>
            <a:pPr lvl="2"/>
            <a:r>
              <a:rPr lang="en-US" dirty="0" smtClean="0"/>
              <a:t>L is read length</a:t>
            </a:r>
          </a:p>
          <a:p>
            <a:pPr lvl="2"/>
            <a:r>
              <a:rPr lang="en-US" dirty="0" smtClean="0"/>
              <a:t>K is k-</a:t>
            </a:r>
            <a:r>
              <a:rPr lang="en-US" dirty="0" err="1" smtClean="0"/>
              <a:t>mer</a:t>
            </a:r>
            <a:r>
              <a:rPr lang="en-US" dirty="0" smtClean="0"/>
              <a:t> size</a:t>
            </a:r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G = T / N</a:t>
            </a:r>
          </a:p>
          <a:p>
            <a:pPr lvl="2"/>
            <a:r>
              <a:rPr lang="en-US" dirty="0" smtClean="0"/>
              <a:t>G is the genome size</a:t>
            </a:r>
          </a:p>
          <a:p>
            <a:pPr lvl="2"/>
            <a:r>
              <a:rPr lang="en-US" dirty="0" smtClean="0"/>
              <a:t>T is the total number of bases</a:t>
            </a:r>
            <a:endParaRPr lang="en-US" dirty="0"/>
          </a:p>
        </p:txBody>
      </p:sp>
      <p:pic>
        <p:nvPicPr>
          <p:cNvPr id="5" name="Picture 4" descr="Athal.hist.resiz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2486" y="2741651"/>
            <a:ext cx="3789261" cy="2841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3550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Estimating Genome Size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Not so easy: estimating complexity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864" y="2352764"/>
            <a:ext cx="4056112" cy="405611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6016" y="2448436"/>
            <a:ext cx="3960440" cy="3960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9041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Estimating Genome Size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Distribution decomposition analysis</a:t>
            </a:r>
          </a:p>
          <a:p>
            <a:pPr lvl="1"/>
            <a:r>
              <a:rPr lang="en-US" b="1" dirty="0" err="1" smtClean="0">
                <a:latin typeface="Courier"/>
                <a:cs typeface="Courier"/>
              </a:rPr>
              <a:t>kat_distanalysis.py</a:t>
            </a:r>
            <a:r>
              <a:rPr lang="en-US" b="1" dirty="0" smtClean="0">
                <a:latin typeface="Courier"/>
                <a:cs typeface="Courier"/>
              </a:rPr>
              <a:t> --plot </a:t>
            </a:r>
            <a:r>
              <a:rPr lang="en-US" b="1" smtClean="0">
                <a:latin typeface="Courier"/>
                <a:cs typeface="Courier"/>
              </a:rPr>
              <a:t>kat.hist</a:t>
            </a:r>
            <a:endParaRPr lang="en-US" b="1" dirty="0">
              <a:latin typeface="Courier"/>
              <a:cs typeface="Courier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886" y="2025009"/>
            <a:ext cx="3044796" cy="410115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0286" y="2025008"/>
            <a:ext cx="5693714" cy="387840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187960" y="5808314"/>
            <a:ext cx="43034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prstClr val="black"/>
                </a:solidFill>
                <a:latin typeface="Arial"/>
              </a:rPr>
              <a:t>Tetraploid</a:t>
            </a:r>
            <a:r>
              <a:rPr lang="en-US" dirty="0">
                <a:solidFill>
                  <a:prstClr val="black"/>
                </a:solidFill>
                <a:latin typeface="Arial"/>
              </a:rPr>
              <a:t> genome copy number spectra</a:t>
            </a:r>
            <a:endParaRPr lang="en-US" dirty="0">
              <a:solidFill>
                <a:prstClr val="black"/>
              </a:solidFill>
              <a:latin typeface="Arial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4615560" y="3593576"/>
            <a:ext cx="557585" cy="1"/>
          </a:xfrm>
          <a:prstGeom prst="straightConnector1">
            <a:avLst/>
          </a:prstGeom>
          <a:ln>
            <a:solidFill>
              <a:srgbClr val="FF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5173145" y="3361233"/>
            <a:ext cx="1068704" cy="0"/>
          </a:xfrm>
          <a:prstGeom prst="straightConnector1">
            <a:avLst/>
          </a:prstGeom>
          <a:ln>
            <a:solidFill>
              <a:srgbClr val="FF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4119930" y="3624556"/>
            <a:ext cx="495630" cy="0"/>
          </a:xfrm>
          <a:prstGeom prst="straightConnector1">
            <a:avLst/>
          </a:prstGeom>
          <a:ln>
            <a:solidFill>
              <a:srgbClr val="FF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4119929" y="2896541"/>
            <a:ext cx="2121920" cy="0"/>
          </a:xfrm>
          <a:prstGeom prst="straightConnector1">
            <a:avLst/>
          </a:prstGeom>
          <a:ln>
            <a:solidFill>
              <a:srgbClr val="FF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243843" y="328374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Arial"/>
              </a:rPr>
              <a:t>x</a:t>
            </a:r>
            <a:endParaRPr lang="en-US" dirty="0">
              <a:solidFill>
                <a:prstClr val="black"/>
              </a:solidFill>
              <a:latin typeface="Arial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736979" y="323477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Arial"/>
              </a:rPr>
              <a:t>x</a:t>
            </a:r>
            <a:endParaRPr lang="en-US" dirty="0">
              <a:solidFill>
                <a:prstClr val="black"/>
              </a:solidFill>
              <a:latin typeface="Arial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573331" y="3017913"/>
            <a:ext cx="428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Arial"/>
              </a:rPr>
              <a:t>2x</a:t>
            </a:r>
            <a:endParaRPr lang="en-US" dirty="0">
              <a:solidFill>
                <a:prstClr val="black"/>
              </a:solidFill>
              <a:latin typeface="Arial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814419" y="2537723"/>
            <a:ext cx="428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Arial"/>
              </a:rPr>
              <a:t>4x</a:t>
            </a:r>
            <a:endParaRPr lang="en-US" dirty="0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35070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SciLifeLab">
  <a:themeElements>
    <a:clrScheme name="SciLifeLab">
      <a:dk1>
        <a:sysClr val="windowText" lastClr="000000"/>
      </a:dk1>
      <a:lt1>
        <a:sysClr val="window" lastClr="FFFFFF"/>
      </a:lt1>
      <a:dk2>
        <a:srgbClr val="000000"/>
      </a:dk2>
      <a:lt2>
        <a:srgbClr val="EEECE1"/>
      </a:lt2>
      <a:accent1>
        <a:srgbClr val="98C000"/>
      </a:accent1>
      <a:accent2>
        <a:srgbClr val="009AC5"/>
      </a:accent2>
      <a:accent3>
        <a:srgbClr val="EE7900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- klassiskt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2_SciLifeLab">
  <a:themeElements>
    <a:clrScheme name="SciLifeLab">
      <a:dk1>
        <a:sysClr val="windowText" lastClr="000000"/>
      </a:dk1>
      <a:lt1>
        <a:sysClr val="window" lastClr="FFFFFF"/>
      </a:lt1>
      <a:dk2>
        <a:srgbClr val="000000"/>
      </a:dk2>
      <a:lt2>
        <a:srgbClr val="EEECE1"/>
      </a:lt2>
      <a:accent1>
        <a:srgbClr val="98C000"/>
      </a:accent1>
      <a:accent2>
        <a:srgbClr val="009AC5"/>
      </a:accent2>
      <a:accent3>
        <a:srgbClr val="EE7900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- klassiskt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1_Office-tema">
  <a:themeElements>
    <a:clrScheme name="SciLifeLab">
      <a:dk1>
        <a:sysClr val="windowText" lastClr="000000"/>
      </a:dk1>
      <a:lt1>
        <a:sysClr val="window" lastClr="FFFFFF"/>
      </a:lt1>
      <a:dk2>
        <a:srgbClr val="000000"/>
      </a:dk2>
      <a:lt2>
        <a:srgbClr val="EEECE1"/>
      </a:lt2>
      <a:accent1>
        <a:srgbClr val="98C000"/>
      </a:accent1>
      <a:accent2>
        <a:srgbClr val="009AC5"/>
      </a:accent2>
      <a:accent3>
        <a:srgbClr val="EE7900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- klassiskt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1419</TotalTime>
  <Words>765</Words>
  <Application>Microsoft Macintosh PowerPoint</Application>
  <PresentationFormat>On-screen Show (4:3)</PresentationFormat>
  <Paragraphs>144</Paragraphs>
  <Slides>22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4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Office Theme</vt:lpstr>
      <vt:lpstr>1_SciLifeLab</vt:lpstr>
      <vt:lpstr>2_SciLifeLab</vt:lpstr>
      <vt:lpstr>1_Office-tema</vt:lpstr>
      <vt:lpstr>K-mer and contaminant analysis</vt:lpstr>
      <vt:lpstr>K-mer Analysis</vt:lpstr>
      <vt:lpstr>K-mer Analysis</vt:lpstr>
      <vt:lpstr>K-mer Analysis</vt:lpstr>
      <vt:lpstr>K-mer Analysis</vt:lpstr>
      <vt:lpstr>K-mer Analysis</vt:lpstr>
      <vt:lpstr>Estimating Genome Size</vt:lpstr>
      <vt:lpstr>Estimating Genome Size</vt:lpstr>
      <vt:lpstr>Estimating Genome Size</vt:lpstr>
      <vt:lpstr>GC Content in depth</vt:lpstr>
      <vt:lpstr>GC Content in depth</vt:lpstr>
      <vt:lpstr>GC Content in depth</vt:lpstr>
      <vt:lpstr>What can k-mers tell us?</vt:lpstr>
      <vt:lpstr>What can k-mers tell us?</vt:lpstr>
      <vt:lpstr>Data comparison</vt:lpstr>
      <vt:lpstr>Data comparison</vt:lpstr>
      <vt:lpstr>Data comparison</vt:lpstr>
      <vt:lpstr>K-mer Filtering</vt:lpstr>
      <vt:lpstr>PacBio and Nanopore Quality</vt:lpstr>
      <vt:lpstr>Contamination Analyses</vt:lpstr>
      <vt:lpstr>FastQ Screen</vt:lpstr>
      <vt:lpstr>Summary</vt:lpstr>
    </vt:vector>
  </TitlesOfParts>
  <Company>BILS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Mahesh Panchal</dc:creator>
  <cp:lastModifiedBy>Mahesh Panchal</cp:lastModifiedBy>
  <cp:revision>8</cp:revision>
  <dcterms:created xsi:type="dcterms:W3CDTF">2017-11-07T10:03:06Z</dcterms:created>
  <dcterms:modified xsi:type="dcterms:W3CDTF">2017-11-08T09:42:53Z</dcterms:modified>
</cp:coreProperties>
</file>